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8"/>
  </p:handoutMasterIdLst>
  <p:sldIdLst>
    <p:sldId id="478" r:id="rId3"/>
    <p:sldId id="843" r:id="rId5"/>
    <p:sldId id="588" r:id="rId6"/>
    <p:sldId id="481" r:id="rId7"/>
    <p:sldId id="762" r:id="rId8"/>
    <p:sldId id="789" r:id="rId9"/>
    <p:sldId id="764" r:id="rId10"/>
    <p:sldId id="766" r:id="rId11"/>
    <p:sldId id="769" r:id="rId12"/>
    <p:sldId id="770" r:id="rId13"/>
    <p:sldId id="771" r:id="rId14"/>
    <p:sldId id="772" r:id="rId15"/>
    <p:sldId id="773" r:id="rId16"/>
    <p:sldId id="774" r:id="rId17"/>
    <p:sldId id="775" r:id="rId18"/>
    <p:sldId id="787" r:id="rId19"/>
    <p:sldId id="792" r:id="rId20"/>
    <p:sldId id="483" r:id="rId21"/>
    <p:sldId id="753" r:id="rId22"/>
    <p:sldId id="754" r:id="rId23"/>
    <p:sldId id="755" r:id="rId24"/>
    <p:sldId id="756" r:id="rId25"/>
    <p:sldId id="757" r:id="rId26"/>
    <p:sldId id="758" r:id="rId27"/>
    <p:sldId id="759" r:id="rId28"/>
    <p:sldId id="760" r:id="rId29"/>
    <p:sldId id="761" r:id="rId30"/>
    <p:sldId id="793" r:id="rId31"/>
    <p:sldId id="794" r:id="rId32"/>
    <p:sldId id="795" r:id="rId33"/>
    <p:sldId id="796" r:id="rId34"/>
    <p:sldId id="797" r:id="rId35"/>
    <p:sldId id="798" r:id="rId36"/>
    <p:sldId id="799" r:id="rId37"/>
    <p:sldId id="800" r:id="rId38"/>
    <p:sldId id="801" r:id="rId39"/>
    <p:sldId id="838" r:id="rId40"/>
    <p:sldId id="839" r:id="rId41"/>
    <p:sldId id="841" r:id="rId42"/>
    <p:sldId id="804" r:id="rId43"/>
    <p:sldId id="806" r:id="rId44"/>
    <p:sldId id="807" r:id="rId45"/>
    <p:sldId id="808" r:id="rId46"/>
    <p:sldId id="828" r:id="rId47"/>
    <p:sldId id="830" r:id="rId48"/>
    <p:sldId id="831" r:id="rId49"/>
    <p:sldId id="832" r:id="rId50"/>
    <p:sldId id="834" r:id="rId51"/>
    <p:sldId id="835" r:id="rId52"/>
    <p:sldId id="836" r:id="rId53"/>
    <p:sldId id="837" r:id="rId54"/>
    <p:sldId id="842" r:id="rId55"/>
    <p:sldId id="844" r:id="rId56"/>
    <p:sldId id="845" r:id="rId57"/>
    <p:sldId id="846" r:id="rId58"/>
    <p:sldId id="847" r:id="rId59"/>
    <p:sldId id="848" r:id="rId60"/>
    <p:sldId id="849" r:id="rId61"/>
    <p:sldId id="851" r:id="rId62"/>
    <p:sldId id="852" r:id="rId63"/>
    <p:sldId id="904" r:id="rId64"/>
    <p:sldId id="905" r:id="rId65"/>
    <p:sldId id="850" r:id="rId66"/>
    <p:sldId id="476" r:id="rId67"/>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8AC1"/>
    <a:srgbClr val="F2F7FC"/>
    <a:srgbClr val="FFFFFF"/>
    <a:srgbClr val="990000"/>
    <a:srgbClr val="000066"/>
    <a:srgbClr val="CC6600"/>
    <a:srgbClr val="CC3300"/>
    <a:srgbClr val="AE0B0B"/>
    <a:srgbClr val="3D3D3D"/>
    <a:srgbClr val="3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89332" autoAdjust="0"/>
  </p:normalViewPr>
  <p:slideViewPr>
    <p:cSldViewPr snapToGrid="0">
      <p:cViewPr varScale="1">
        <p:scale>
          <a:sx n="79" d="100"/>
          <a:sy n="79" d="100"/>
        </p:scale>
        <p:origin x="792" y="58"/>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gs" Target="tags/tag4.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DAFF6-F84F-4348-8062-22F68F2F883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F3BBD-B065-4C1F-9D2D-1D16C98090F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9AA82-4130-4734-8B4A-6884A501501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B019E-7D09-4A3E-A6A1-B4531B68838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如果提示“包名已存在，请更换包名”，您需要检查下您是否已经创建相同包名的应用，如果有，请勿重复创建。如果您未创建，请联系华为技术支持人员进行处理。</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l" fontAlgn="base"/>
            <a:r>
              <a:rPr lang="zh-CN" altLang="en-US" b="1" i="0" dirty="0">
                <a:solidFill>
                  <a:srgbClr val="242728"/>
                </a:solidFill>
                <a:effectLst/>
                <a:latin typeface="HarmonyOSHans-Regular"/>
              </a:rPr>
              <a:t>说明</a:t>
            </a:r>
            <a:endParaRPr lang="zh-CN" altLang="en-US" b="1" i="0" dirty="0">
              <a:solidFill>
                <a:srgbClr val="242728"/>
              </a:solidFill>
              <a:effectLst/>
              <a:latin typeface="HarmonyOSHans-Regular"/>
            </a:endParaRPr>
          </a:p>
          <a:p>
            <a:pPr algn="l" fontAlgn="base"/>
            <a:r>
              <a:rPr lang="zh-CN" altLang="en-US" b="0" i="0" dirty="0">
                <a:solidFill>
                  <a:srgbClr val="242728"/>
                </a:solidFill>
                <a:effectLst/>
                <a:latin typeface="HarmonyOSHans-Regular"/>
              </a:rPr>
              <a:t>如果本地已有对应的密钥，无需新生成密钥，可以在</a:t>
            </a:r>
            <a:r>
              <a:rPr lang="en-US" altLang="zh-CN" b="1" i="0" dirty="0">
                <a:solidFill>
                  <a:srgbClr val="242728"/>
                </a:solidFill>
                <a:effectLst/>
                <a:latin typeface="HarmonyOSHans-Regular"/>
              </a:rPr>
              <a:t>Generate Key</a:t>
            </a:r>
            <a:r>
              <a:rPr lang="zh-CN" altLang="en-US" b="0" i="0" dirty="0">
                <a:solidFill>
                  <a:srgbClr val="242728"/>
                </a:solidFill>
                <a:effectLst/>
                <a:latin typeface="HarmonyOSHans-Regular"/>
              </a:rPr>
              <a:t>界面中单击下方的</a:t>
            </a:r>
            <a:r>
              <a:rPr lang="en-US" altLang="zh-CN" b="0" i="0" dirty="0">
                <a:solidFill>
                  <a:srgbClr val="242728"/>
                </a:solidFill>
                <a:effectLst/>
                <a:latin typeface="HarmonyOSHans-Regular"/>
              </a:rPr>
              <a:t>Skip</a:t>
            </a:r>
            <a:r>
              <a:rPr lang="zh-CN" altLang="en-US" b="0" i="0" dirty="0">
                <a:solidFill>
                  <a:srgbClr val="242728"/>
                </a:solidFill>
                <a:effectLst/>
                <a:latin typeface="HarmonyOSHans-Regular"/>
              </a:rPr>
              <a:t>跳过密钥生成过程，直接使用已有密钥生成证书请求文件。</a:t>
            </a:r>
            <a:endParaRPr lang="zh-CN" altLang="en-US" b="0" i="0" dirty="0">
              <a:solidFill>
                <a:srgbClr val="242728"/>
              </a:solidFill>
              <a:effectLst/>
              <a:latin typeface="HarmonyOSHans-Regular"/>
            </a:endParaRPr>
          </a:p>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您最多可申请100个Profile文件。</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若是API Version 4至7的工程，请在Signing Configs界面，选择Release，然后配置签名信息。</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只有帐号持有者和法务角色才有权限签署华为HarmonyOS服务开放平台合作协议。</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只有帐号持有者和法务角色才有权限签署华为HarmonyOS服务开放平台合作协议。</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说明</a:t>
            </a:r>
            <a:endParaRPr lang="zh-CN" altLang="en-US"/>
          </a:p>
          <a:p>
            <a:r>
              <a:rPr lang="zh-CN" altLang="en-US"/>
              <a:t>在应用信息填写过程中，您可随时点击右上角的“保存”，保存已配置的应用信息。</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9AB3F-D91E-4CD1-B0FE-A16B096DF36B}"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a:t>https://developer.huawei.com/consumer/cn/service/josp/agc/index.html#/</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0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3508" y="881"/>
            <a:ext cx="11573813" cy="849126"/>
          </a:xfrm>
        </p:spPr>
        <p:txBody>
          <a:bodyPr>
            <a:normAutofit/>
          </a:bodyPr>
          <a:lstStyle>
            <a:lvl1pPr>
              <a:defRPr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38200" y="1520825"/>
            <a:ext cx="10515600" cy="47704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fld>
            <a:endParaRPr lang="zh-CN" altLang="en-US"/>
          </a:p>
        </p:txBody>
      </p:sp>
      <p:sp>
        <p:nvSpPr>
          <p:cNvPr id="9" name="矩形 8"/>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73510" y="12302"/>
            <a:ext cx="11637135" cy="819731"/>
          </a:xfrm>
        </p:spPr>
        <p:txBody>
          <a:bodyPr vert="horz" lIns="91440" tIns="45720" rIns="91440" bIns="45720" rtlCol="0" anchor="ctr">
            <a:normAutofit/>
          </a:bodyPr>
          <a:lstStyle>
            <a:lvl1pPr>
              <a:defRPr lang="zh-CN" altLang="en-US"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endParaRPr lang="zh-CN" altLang="en-US" dirty="0"/>
          </a:p>
        </p:txBody>
      </p:sp>
      <p:sp>
        <p:nvSpPr>
          <p:cNvPr id="3" name="内容占位符 2"/>
          <p:cNvSpPr>
            <a:spLocks noGrp="1"/>
          </p:cNvSpPr>
          <p:nvPr>
            <p:ph sz="half" idx="1"/>
          </p:nvPr>
        </p:nvSpPr>
        <p:spPr>
          <a:xfrm>
            <a:off x="838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fld>
            <a:endParaRPr lang="zh-CN" altLang="en-US"/>
          </a:p>
        </p:txBody>
      </p:sp>
      <p:sp>
        <p:nvSpPr>
          <p:cNvPr id="8" name="矩形 7"/>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505075"/>
            <a:ext cx="5157787"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9B6DDD-08F0-436D-982C-F99374840B33}" type="slidenum">
              <a:rPr lang="zh-CN" altLang="en-US" smtClean="0"/>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9B6DDD-08F0-436D-982C-F99374840B33}" type="slidenum">
              <a:rPr lang="zh-CN" altLang="en-US" smtClean="0"/>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atin typeface="微软雅黑 Light" panose="020B0502040204020203" pitchFamily="34" charset="-122"/>
                <a:ea typeface="微软雅黑 Light" panose="020B0502040204020203" pitchFamily="34" charset="-122"/>
              </a:defRPr>
            </a:lvl1pPr>
            <a:lvl2pPr>
              <a:defRPr sz="2800">
                <a:latin typeface="微软雅黑 Light" panose="020B0502040204020203" pitchFamily="34" charset="-122"/>
                <a:ea typeface="微软雅黑 Light" panose="020B0502040204020203" pitchFamily="34" charset="-122"/>
              </a:defRPr>
            </a:lvl2pPr>
            <a:lvl3pPr>
              <a:defRPr sz="2400">
                <a:latin typeface="微软雅黑 Light" panose="020B0502040204020203" pitchFamily="34" charset="-122"/>
                <a:ea typeface="微软雅黑 Light" panose="020B0502040204020203" pitchFamily="34" charset="-122"/>
              </a:defRPr>
            </a:lvl3pPr>
            <a:lvl4pPr>
              <a:defRPr sz="2000">
                <a:latin typeface="微软雅黑 Light" panose="020B0502040204020203" pitchFamily="34" charset="-122"/>
                <a:ea typeface="微软雅黑 Light" panose="020B0502040204020203" pitchFamily="34" charset="-122"/>
              </a:defRPr>
            </a:lvl4pPr>
            <a:lvl5pPr>
              <a:defRPr sz="2000">
                <a:latin typeface="微软雅黑 Light" panose="020B0502040204020203" pitchFamily="34" charset="-122"/>
                <a:ea typeface="微软雅黑 Light" panose="020B0502040204020203" pitchFamily="34" charset="-122"/>
              </a:defRPr>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atin typeface="微软雅黑 Light" panose="020B0502040204020203" pitchFamily="34" charset="-122"/>
                <a:ea typeface="微软雅黑 Light" panose="020B0502040204020203"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B6DDD-08F0-436D-982C-F99374840B33}" type="slidenum">
              <a:rPr lang="zh-CN" altLang="en-US" smtClean="0"/>
            </a:fld>
            <a:endParaRPr lang="zh-CN" altLang="en-US"/>
          </a:p>
        </p:txBody>
      </p:sp>
      <p:pic>
        <p:nvPicPr>
          <p:cNvPr id="7" name="图片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822956" y="255124"/>
            <a:ext cx="2248584" cy="6359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2.xml"/><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2.xml"/><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tags" Target="../tags/tag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7748" y="1778940"/>
            <a:ext cx="9876503" cy="2387600"/>
          </a:xfrm>
        </p:spPr>
        <p:txBody>
          <a:bodyPr anchor="ctr">
            <a:normAutofit/>
          </a:bodyPr>
          <a:lstStyle/>
          <a:p>
            <a:pPr>
              <a:lnSpc>
                <a:spcPct val="150000"/>
              </a:lnSpc>
            </a:pPr>
            <a:r>
              <a:rPr lang="en-US" altLang="zh-CN" sz="2500" dirty="0">
                <a:solidFill>
                  <a:srgbClr val="FF0000"/>
                </a:solidFill>
                <a:latin typeface="微软雅黑" panose="020B0503020204020204" pitchFamily="34" charset="-122"/>
                <a:ea typeface="微软雅黑" panose="020B0503020204020204" pitchFamily="34" charset="-122"/>
              </a:rPr>
              <a:t>&lt;</a:t>
            </a:r>
            <a:r>
              <a:rPr lang="en-US" altLang="zh-CN" sz="2500" dirty="0">
                <a:latin typeface="微软雅黑" panose="020B0503020204020204" pitchFamily="34" charset="-122"/>
                <a:ea typeface="微软雅黑" panose="020B0503020204020204" pitchFamily="34" charset="-122"/>
              </a:rPr>
              <a:t>Harmony OS</a:t>
            </a:r>
            <a:r>
              <a:rPr lang="en-US" altLang="zh-CN" sz="2500" dirty="0">
                <a:solidFill>
                  <a:srgbClr val="FF0000"/>
                </a:solidFill>
                <a:latin typeface="微软雅黑" panose="020B0503020204020204" pitchFamily="34" charset="-122"/>
                <a:ea typeface="微软雅黑" panose="020B0503020204020204" pitchFamily="34" charset="-122"/>
              </a:rPr>
              <a:t>&gt;</a:t>
            </a:r>
            <a:br>
              <a:rPr lang="zh-CN" altLang="en-US" sz="2500" dirty="0">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鸿蒙软件应用开发技术</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048467" y="6125318"/>
            <a:ext cx="6095064" cy="246221"/>
          </a:xfrm>
          <a:prstGeom prst="rect">
            <a:avLst/>
          </a:prstGeom>
          <a:noFill/>
        </p:spPr>
        <p:txBody>
          <a:bodyPr wrap="square">
            <a:spAutoFit/>
          </a:bodyPr>
          <a:lstStyle/>
          <a:p>
            <a:pPr algn="ctr"/>
            <a:r>
              <a:rPr lang="en-US" altLang="zh-CN" sz="1000" b="0" i="0" dirty="0">
                <a:solidFill>
                  <a:srgbClr val="333333"/>
                </a:solidFill>
                <a:effectLst/>
                <a:latin typeface="PingFang SC"/>
              </a:rPr>
              <a:t>Copyright © </a:t>
            </a:r>
            <a:r>
              <a:rPr lang="zh-CN" altLang="en-US" sz="1000" b="0" i="0" dirty="0">
                <a:solidFill>
                  <a:srgbClr val="333333"/>
                </a:solidFill>
                <a:effectLst/>
                <a:latin typeface="PingFang SC"/>
              </a:rPr>
              <a:t>北京中软国际教育科技股份有限公司</a:t>
            </a:r>
            <a:r>
              <a:rPr lang="en-US" altLang="zh-CN" sz="1000" b="0" i="0" dirty="0">
                <a:solidFill>
                  <a:srgbClr val="333333"/>
                </a:solidFill>
                <a:effectLst/>
                <a:latin typeface="PingFang SC"/>
              </a:rPr>
              <a:t>. All rights reserved.</a:t>
            </a:r>
            <a:endParaRPr lang="zh-CN" altLang="en-US" sz="1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3742178"/>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项目是您在</a:t>
            </a:r>
            <a:r>
              <a:rPr lang="en-US" altLang="zh-CN" sz="1600" dirty="0" err="1">
                <a:latin typeface="微软雅黑" panose="020B0503020204020204" pitchFamily="34" charset="-122"/>
                <a:ea typeface="微软雅黑" panose="020B0503020204020204" pitchFamily="34" charset="-122"/>
                <a:sym typeface="+mn-ea"/>
              </a:rPr>
              <a:t>AppGallery</a:t>
            </a:r>
            <a:r>
              <a:rPr lang="en-US" altLang="zh-CN" sz="1600" dirty="0">
                <a:latin typeface="微软雅黑" panose="020B0503020204020204" pitchFamily="34" charset="-122"/>
                <a:ea typeface="微软雅黑" panose="020B0503020204020204" pitchFamily="34" charset="-122"/>
                <a:sym typeface="+mn-ea"/>
              </a:rPr>
              <a:t> Connect</a:t>
            </a:r>
            <a:r>
              <a:rPr lang="zh-CN" altLang="en-US" sz="1600" dirty="0">
                <a:latin typeface="微软雅黑" panose="020B0503020204020204" pitchFamily="34" charset="-122"/>
                <a:ea typeface="微软雅黑" panose="020B0503020204020204" pitchFamily="34" charset="-122"/>
                <a:sym typeface="+mn-ea"/>
              </a:rPr>
              <a:t>（以下简称</a:t>
            </a:r>
            <a:r>
              <a:rPr lang="en-US" altLang="zh-CN" sz="1600" dirty="0">
                <a:latin typeface="微软雅黑" panose="020B0503020204020204" pitchFamily="34" charset="-122"/>
                <a:ea typeface="微软雅黑" panose="020B0503020204020204" pitchFamily="34" charset="-122"/>
                <a:sym typeface="+mn-ea"/>
              </a:rPr>
              <a:t>AGC</a:t>
            </a:r>
            <a:r>
              <a:rPr lang="zh-CN" altLang="en-US" sz="1600" dirty="0">
                <a:latin typeface="微软雅黑" panose="020B0503020204020204" pitchFamily="34" charset="-122"/>
                <a:ea typeface="微软雅黑" panose="020B0503020204020204" pitchFamily="34" charset="-122"/>
                <a:sym typeface="+mn-ea"/>
              </a:rPr>
              <a:t>）资源的组织实体，您可以将一个应用的不同平台版本添加到同一个项目中。当您的应用需要使用华为服务时，您需要在</a:t>
            </a:r>
            <a:r>
              <a:rPr lang="en-US" altLang="zh-CN" sz="1600" dirty="0">
                <a:latin typeface="微软雅黑" panose="020B0503020204020204" pitchFamily="34" charset="-122"/>
                <a:ea typeface="微软雅黑" panose="020B0503020204020204" pitchFamily="34" charset="-122"/>
                <a:sym typeface="+mn-ea"/>
              </a:rPr>
              <a:t>AGC</a:t>
            </a:r>
            <a:r>
              <a:rPr lang="zh-CN" altLang="en-US" sz="1600" dirty="0">
                <a:latin typeface="微软雅黑" panose="020B0503020204020204" pitchFamily="34" charset="-122"/>
                <a:ea typeface="微软雅黑" panose="020B0503020204020204" pitchFamily="34" charset="-122"/>
                <a:sym typeface="+mn-ea"/>
              </a:rPr>
              <a:t>中创建您的项目。</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项目创建后会进入“开通分析服务”页面，“为此项目启动分析服务”开关默认为开启状态。</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如果您创建的项目需要使用华为分析服务，点击“继续”进入“开通分析”页面。</a:t>
            </a:r>
            <a:endParaRPr lang="zh-CN" altLang="en-US" sz="1600"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1-2</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创建项目</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90363" y="1592762"/>
            <a:ext cx="6306430" cy="2056172"/>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363" y="4630760"/>
            <a:ext cx="6611273" cy="19220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0" y="761765"/>
            <a:ext cx="12192000" cy="1526187"/>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创建应用</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如果您需要在华为应用市场发布您的应用，或者使用</a:t>
            </a:r>
            <a:r>
              <a:rPr lang="en-US" altLang="zh-CN" sz="1600" dirty="0">
                <a:latin typeface="微软雅黑" panose="020B0503020204020204" pitchFamily="34" charset="-122"/>
                <a:ea typeface="微软雅黑" panose="020B0503020204020204" pitchFamily="34" charset="-122"/>
                <a:sym typeface="+mn-ea"/>
              </a:rPr>
              <a:t>AGC</a:t>
            </a:r>
            <a:r>
              <a:rPr lang="zh-CN" altLang="en-US" sz="1600" dirty="0">
                <a:latin typeface="微软雅黑" panose="020B0503020204020204" pitchFamily="34" charset="-122"/>
                <a:ea typeface="微软雅黑" panose="020B0503020204020204" pitchFamily="34" charset="-122"/>
                <a:sym typeface="+mn-ea"/>
              </a:rPr>
              <a:t>提供的各类服务，您需要先在</a:t>
            </a:r>
            <a:r>
              <a:rPr lang="en-US" altLang="zh-CN" sz="1600" dirty="0">
                <a:latin typeface="微软雅黑" panose="020B0503020204020204" pitchFamily="34" charset="-122"/>
                <a:ea typeface="微软雅黑" panose="020B0503020204020204" pitchFamily="34" charset="-122"/>
                <a:sym typeface="+mn-ea"/>
              </a:rPr>
              <a:t>AGC</a:t>
            </a:r>
            <a:r>
              <a:rPr lang="zh-CN" altLang="en-US" sz="1600" dirty="0">
                <a:latin typeface="微软雅黑" panose="020B0503020204020204" pitchFamily="34" charset="-122"/>
                <a:ea typeface="微软雅黑" panose="020B0503020204020204" pitchFamily="34" charset="-122"/>
                <a:sym typeface="+mn-ea"/>
              </a:rPr>
              <a:t>中创建应用。目前创建应用的方式可以直接创建应用，也可以在项目下中添加应用。</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363302" y="165173"/>
            <a:ext cx="6485688" cy="46166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1-2</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创建项目</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708" y="2188173"/>
            <a:ext cx="8449854" cy="38391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1938020"/>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此时该项目中还没有应用，可以在项目下添加应用。</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HarmonyOS</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登录AppGallery Connect，点击“我的项目”。</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在项目列表中点击您的项目。</a:t>
            </a:r>
            <a:endParaRPr lang="zh-CN" altLang="en-US" sz="1600"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17870" y="2445385"/>
            <a:ext cx="6152515" cy="4291330"/>
          </a:xfrm>
          <a:prstGeom prst="rect">
            <a:avLst/>
          </a:prstGeom>
        </p:spPr>
      </p:pic>
      <p:pic>
        <p:nvPicPr>
          <p:cNvPr id="100" name="图片 99"/>
          <p:cNvPicPr/>
          <p:nvPr/>
        </p:nvPicPr>
        <p:blipFill>
          <a:blip r:embed="rId2"/>
          <a:stretch>
            <a:fillRect/>
          </a:stretch>
        </p:blipFill>
        <p:spPr>
          <a:xfrm>
            <a:off x="80010" y="3514090"/>
            <a:ext cx="5638165" cy="26098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7175" y="924560"/>
            <a:ext cx="4560570" cy="536257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89" y="2390418"/>
            <a:ext cx="6935212" cy="300079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2676525"/>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第 </a:t>
            </a: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步</a:t>
            </a: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添加配置文件</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设置</a:t>
            </a:r>
            <a:r>
              <a:rPr lang="en-US" altLang="zh-CN" sz="1600" dirty="0">
                <a:latin typeface="微软雅黑" panose="020B0503020204020204" pitchFamily="34" charset="-122"/>
                <a:ea typeface="微软雅黑" panose="020B0503020204020204" pitchFamily="34" charset="-122"/>
                <a:sym typeface="+mn-ea"/>
              </a:rPr>
              <a:t>SDK</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按引导将</a:t>
            </a:r>
            <a:r>
              <a:rPr lang="en-US" altLang="zh-CN" sz="1600" dirty="0">
                <a:latin typeface="微软雅黑" panose="020B0503020204020204" pitchFamily="34" charset="-122"/>
                <a:ea typeface="微软雅黑" panose="020B0503020204020204" pitchFamily="34" charset="-122"/>
                <a:sym typeface="+mn-ea"/>
              </a:rPr>
              <a:t>SDK</a:t>
            </a:r>
            <a:r>
              <a:rPr lang="zh-CN" altLang="en-US" sz="1600" dirty="0">
                <a:latin typeface="微软雅黑" panose="020B0503020204020204" pitchFamily="34" charset="-122"/>
                <a:ea typeface="微软雅黑" panose="020B0503020204020204" pitchFamily="34" charset="-122"/>
                <a:sym typeface="+mn-ea"/>
              </a:rPr>
              <a:t>基础包添加到您的应用中。</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a) </a:t>
            </a:r>
            <a:r>
              <a:rPr lang="zh-CN" altLang="en-US" sz="1600" dirty="0">
                <a:latin typeface="微软雅黑" panose="020B0503020204020204" pitchFamily="34" charset="-122"/>
                <a:ea typeface="微软雅黑" panose="020B0503020204020204" pitchFamily="34" charset="-122"/>
                <a:sym typeface="+mn-ea"/>
              </a:rPr>
              <a:t>下载配置文件“</a:t>
            </a:r>
            <a:r>
              <a:rPr lang="en-US" altLang="zh-CN" sz="1600" dirty="0" err="1">
                <a:latin typeface="微软雅黑" panose="020B0503020204020204" pitchFamily="34" charset="-122"/>
                <a:ea typeface="微软雅黑" panose="020B0503020204020204" pitchFamily="34" charset="-122"/>
                <a:sym typeface="+mn-ea"/>
              </a:rPr>
              <a:t>agconnect-services.json</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b) </a:t>
            </a:r>
            <a:r>
              <a:rPr lang="zh-CN" altLang="en-US" sz="1600" dirty="0">
                <a:latin typeface="微软雅黑" panose="020B0503020204020204" pitchFamily="34" charset="-122"/>
                <a:ea typeface="微软雅黑" panose="020B0503020204020204" pitchFamily="34" charset="-122"/>
                <a:sym typeface="+mn-ea"/>
              </a:rPr>
              <a:t>将</a:t>
            </a:r>
            <a:r>
              <a:rPr lang="en-US" altLang="zh-CN" sz="1600" dirty="0">
                <a:latin typeface="微软雅黑" panose="020B0503020204020204" pitchFamily="34" charset="-122"/>
                <a:ea typeface="微软雅黑" panose="020B0503020204020204" pitchFamily="34" charset="-122"/>
                <a:sym typeface="+mn-ea"/>
              </a:rPr>
              <a:t>Huawei </a:t>
            </a:r>
            <a:r>
              <a:rPr lang="en-US" altLang="zh-CN" sz="1600" dirty="0" err="1">
                <a:latin typeface="微软雅黑" panose="020B0503020204020204" pitchFamily="34" charset="-122"/>
                <a:ea typeface="微软雅黑" panose="020B0503020204020204" pitchFamily="34" charset="-122"/>
                <a:sym typeface="+mn-ea"/>
              </a:rPr>
              <a:t>DevEco</a:t>
            </a:r>
            <a:r>
              <a:rPr lang="en-US" altLang="zh-CN" sz="1600" dirty="0">
                <a:latin typeface="微软雅黑" panose="020B0503020204020204" pitchFamily="34" charset="-122"/>
                <a:ea typeface="微软雅黑" panose="020B0503020204020204" pitchFamily="34" charset="-122"/>
                <a:sym typeface="+mn-ea"/>
              </a:rPr>
              <a:t> Studio</a:t>
            </a:r>
            <a:r>
              <a:rPr lang="zh-CN" altLang="en-US" sz="1600" dirty="0">
                <a:latin typeface="微软雅黑" panose="020B0503020204020204" pitchFamily="34" charset="-122"/>
                <a:ea typeface="微软雅黑" panose="020B0503020204020204" pitchFamily="34" charset="-122"/>
                <a:sym typeface="+mn-ea"/>
              </a:rPr>
              <a:t>切换到项目视图</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c) </a:t>
            </a:r>
            <a:r>
              <a:rPr lang="zh-CN" altLang="en-US" sz="1600" dirty="0">
                <a:latin typeface="微软雅黑" panose="020B0503020204020204" pitchFamily="34" charset="-122"/>
                <a:ea typeface="微软雅黑" panose="020B0503020204020204" pitchFamily="34" charset="-122"/>
                <a:sym typeface="+mn-ea"/>
              </a:rPr>
              <a:t>将“</a:t>
            </a:r>
            <a:r>
              <a:rPr lang="en-US" altLang="zh-CN" sz="1600" dirty="0" err="1">
                <a:latin typeface="微软雅黑" panose="020B0503020204020204" pitchFamily="34" charset="-122"/>
                <a:ea typeface="微软雅黑" panose="020B0503020204020204" pitchFamily="34" charset="-122"/>
                <a:sym typeface="+mn-ea"/>
              </a:rPr>
              <a:t>agconnect-services.json</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添加到应用级根目录下（参见下图）</a:t>
            </a:r>
            <a:endParaRPr lang="zh-CN" altLang="en-US" sz="16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9675" y="3438536"/>
            <a:ext cx="3534268" cy="29428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1568450"/>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第 </a:t>
            </a:r>
            <a:r>
              <a:rPr lang="en-US" altLang="zh-CN" sz="1600" dirty="0">
                <a:latin typeface="微软雅黑" panose="020B0503020204020204" pitchFamily="34" charset="-122"/>
                <a:ea typeface="微软雅黑" panose="020B0503020204020204" pitchFamily="34" charset="-122"/>
                <a:sym typeface="+mn-ea"/>
              </a:rPr>
              <a:t>2 </a:t>
            </a:r>
            <a:r>
              <a:rPr lang="zh-CN" altLang="en-US" sz="1600" dirty="0">
                <a:latin typeface="微软雅黑" panose="020B0503020204020204" pitchFamily="34" charset="-122"/>
                <a:ea typeface="微软雅黑" panose="020B0503020204020204" pitchFamily="34" charset="-122"/>
                <a:sym typeface="+mn-ea"/>
              </a:rPr>
              <a:t>步添加</a:t>
            </a:r>
            <a:r>
              <a:rPr lang="en-US" altLang="zh-CN" sz="1600" dirty="0">
                <a:latin typeface="微软雅黑" panose="020B0503020204020204" pitchFamily="34" charset="-122"/>
                <a:ea typeface="微软雅黑" panose="020B0503020204020204" pitchFamily="34" charset="-122"/>
                <a:sym typeface="+mn-ea"/>
              </a:rPr>
              <a:t>SDK</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Gradle</a:t>
            </a:r>
            <a:r>
              <a:rPr lang="zh-CN" altLang="en-US" sz="1600" dirty="0">
                <a:latin typeface="微软雅黑" panose="020B0503020204020204" pitchFamily="34" charset="-122"/>
                <a:ea typeface="微软雅黑" panose="020B0503020204020204" pitchFamily="34" charset="-122"/>
                <a:sym typeface="+mn-ea"/>
              </a:rPr>
              <a:t>文件中设置</a:t>
            </a:r>
            <a:r>
              <a:rPr lang="en-US" altLang="zh-CN" sz="1600" dirty="0" err="1">
                <a:latin typeface="微软雅黑" panose="020B0503020204020204" pitchFamily="34" charset="-122"/>
                <a:ea typeface="微软雅黑" panose="020B0503020204020204" pitchFamily="34" charset="-122"/>
                <a:sym typeface="+mn-ea"/>
              </a:rPr>
              <a:t>AppGallery</a:t>
            </a:r>
            <a:r>
              <a:rPr lang="en-US" altLang="zh-CN" sz="1600" dirty="0">
                <a:latin typeface="微软雅黑" panose="020B0503020204020204" pitchFamily="34" charset="-122"/>
                <a:ea typeface="微软雅黑" panose="020B0503020204020204" pitchFamily="34" charset="-122"/>
                <a:sym typeface="+mn-ea"/>
              </a:rPr>
              <a:t> Connect</a:t>
            </a:r>
            <a:r>
              <a:rPr lang="zh-CN" altLang="en-US" sz="1600" dirty="0">
                <a:latin typeface="微软雅黑" panose="020B0503020204020204" pitchFamily="34" charset="-122"/>
                <a:ea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sym typeface="+mn-ea"/>
              </a:rPr>
              <a:t>Gradle</a:t>
            </a:r>
            <a:r>
              <a:rPr lang="zh-CN" altLang="en-US" sz="1600" dirty="0">
                <a:latin typeface="微软雅黑" panose="020B0503020204020204" pitchFamily="34" charset="-122"/>
                <a:ea typeface="微软雅黑" panose="020B0503020204020204" pitchFamily="34" charset="-122"/>
                <a:sym typeface="+mn-ea"/>
              </a:rPr>
              <a:t>插件以及</a:t>
            </a:r>
            <a:r>
              <a:rPr lang="en-US" altLang="zh-CN" sz="1600" dirty="0" err="1">
                <a:latin typeface="微软雅黑" panose="020B0503020204020204" pitchFamily="34" charset="-122"/>
                <a:ea typeface="微软雅黑" panose="020B0503020204020204" pitchFamily="34" charset="-122"/>
                <a:sym typeface="+mn-ea"/>
              </a:rPr>
              <a:t>AppGallery</a:t>
            </a:r>
            <a:r>
              <a:rPr lang="en-US" altLang="zh-CN" sz="1600" dirty="0">
                <a:latin typeface="微软雅黑" panose="020B0503020204020204" pitchFamily="34" charset="-122"/>
                <a:ea typeface="微软雅黑" panose="020B0503020204020204" pitchFamily="34" charset="-122"/>
                <a:sym typeface="+mn-ea"/>
              </a:rPr>
              <a:t> Connect SDK</a:t>
            </a:r>
            <a:r>
              <a:rPr lang="zh-CN" altLang="en-US" sz="1600" dirty="0">
                <a:latin typeface="微软雅黑" panose="020B0503020204020204" pitchFamily="34" charset="-122"/>
                <a:ea typeface="微软雅黑" panose="020B0503020204020204" pitchFamily="34" charset="-122"/>
                <a:sym typeface="+mn-ea"/>
              </a:rPr>
              <a:t>基础包。</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a) </a:t>
            </a:r>
            <a:r>
              <a:rPr lang="zh-CN" altLang="en-US" sz="1600" dirty="0">
                <a:latin typeface="微软雅黑" panose="020B0503020204020204" pitchFamily="34" charset="-122"/>
                <a:ea typeface="微软雅黑" panose="020B0503020204020204" pitchFamily="34" charset="-122"/>
                <a:sym typeface="+mn-ea"/>
              </a:rPr>
              <a:t>设置项目级 </a:t>
            </a:r>
            <a:r>
              <a:rPr lang="en-US" altLang="zh-CN" sz="1600" dirty="0" err="1">
                <a:latin typeface="微软雅黑" panose="020B0503020204020204" pitchFamily="34" charset="-122"/>
                <a:ea typeface="微软雅黑" panose="020B0503020204020204" pitchFamily="34" charset="-122"/>
                <a:sym typeface="+mn-ea"/>
              </a:rPr>
              <a:t>build.gradle</a:t>
            </a:r>
            <a:endParaRPr lang="zh-CN" altLang="en-US" sz="16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1877695" y="2331085"/>
            <a:ext cx="8858250" cy="4364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460375"/>
          </a:xfrm>
          <a:prstGeom prst="rect">
            <a:avLst/>
          </a:prstGeom>
          <a:noFill/>
        </p:spPr>
        <p:txBody>
          <a:bodyPr wrap="square">
            <a:spAutoFit/>
          </a:bodyPr>
          <a:lstStyle/>
          <a:p>
            <a:pPr fontAlgn="auto">
              <a:lnSpc>
                <a:spcPct val="150000"/>
              </a:lnSpc>
            </a:pPr>
            <a:r>
              <a:rPr sz="1600" dirty="0">
                <a:latin typeface="微软雅黑" panose="020B0503020204020204" pitchFamily="34" charset="-122"/>
                <a:ea typeface="微软雅黑" panose="020B0503020204020204" pitchFamily="34" charset="-122"/>
                <a:sym typeface="+mn-ea"/>
              </a:rPr>
              <a:t>b) 设置模块级 build.gradle</a:t>
            </a:r>
            <a:endParaRPr sz="16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261745" y="1680845"/>
            <a:ext cx="9667875" cy="3495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1198880"/>
          </a:xfrm>
          <a:prstGeom prst="rect">
            <a:avLst/>
          </a:prstGeom>
          <a:noFill/>
        </p:spPr>
        <p:txBody>
          <a:bodyPr wrap="square">
            <a:spAutoFit/>
          </a:bodyPr>
          <a:lstStyle/>
          <a:p>
            <a:pPr fontAlgn="auto">
              <a:lnSpc>
                <a:spcPct val="150000"/>
              </a:lnSpc>
            </a:pPr>
            <a:r>
              <a:rPr sz="1600" dirty="0">
                <a:latin typeface="微软雅黑" panose="020B0503020204020204" pitchFamily="34" charset="-122"/>
                <a:ea typeface="微软雅黑" panose="020B0503020204020204" pitchFamily="34" charset="-122"/>
                <a:sym typeface="+mn-ea"/>
              </a:rPr>
              <a:t>查看应用基本信息</a:t>
            </a:r>
            <a:endParaRPr sz="1600" dirty="0">
              <a:latin typeface="微软雅黑" panose="020B0503020204020204" pitchFamily="34" charset="-122"/>
              <a:ea typeface="微软雅黑" panose="020B0503020204020204" pitchFamily="34" charset="-122"/>
              <a:sym typeface="+mn-ea"/>
            </a:endParaRPr>
          </a:p>
          <a:p>
            <a:pPr fontAlgn="auto">
              <a:lnSpc>
                <a:spcPct val="150000"/>
              </a:lnSpc>
            </a:pPr>
            <a:r>
              <a:rPr sz="1600" dirty="0">
                <a:latin typeface="微软雅黑" panose="020B0503020204020204" pitchFamily="34" charset="-122"/>
                <a:ea typeface="微软雅黑" panose="020B0503020204020204" pitchFamily="34" charset="-122"/>
                <a:sym typeface="+mn-ea"/>
              </a:rPr>
              <a:t>登录 AppGallery Connect 网站 ，选择“我的项目”。</a:t>
            </a:r>
            <a:endParaRPr sz="1600" dirty="0">
              <a:latin typeface="微软雅黑" panose="020B0503020204020204" pitchFamily="34" charset="-122"/>
              <a:ea typeface="微软雅黑" panose="020B0503020204020204" pitchFamily="34" charset="-122"/>
              <a:sym typeface="+mn-ea"/>
            </a:endParaRPr>
          </a:p>
          <a:p>
            <a:pPr fontAlgn="auto">
              <a:lnSpc>
                <a:spcPct val="150000"/>
              </a:lnSpc>
            </a:pPr>
            <a:r>
              <a:rPr sz="1600" dirty="0">
                <a:latin typeface="微软雅黑" panose="020B0503020204020204" pitchFamily="34" charset="-122"/>
                <a:ea typeface="微软雅黑" panose="020B0503020204020204" pitchFamily="34" charset="-122"/>
                <a:sym typeface="+mn-ea"/>
              </a:rPr>
              <a:t>在项目列表中找到您的项目，点击待查看应用，进入“项目设置 &gt; 常规”页面，可查看Developer ID、Client ID、APP ID等应用信息。</a:t>
            </a:r>
            <a:endParaRPr sz="16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6331585" y="2169160"/>
            <a:ext cx="5422265" cy="4372610"/>
          </a:xfrm>
          <a:prstGeom prst="rect">
            <a:avLst/>
          </a:prstGeom>
        </p:spPr>
      </p:pic>
      <p:pic>
        <p:nvPicPr>
          <p:cNvPr id="4" name="图片 3"/>
          <p:cNvPicPr>
            <a:picLocks noChangeAspect="1"/>
          </p:cNvPicPr>
          <p:nvPr/>
        </p:nvPicPr>
        <p:blipFill>
          <a:blip r:embed="rId2"/>
          <a:stretch>
            <a:fillRect/>
          </a:stretch>
        </p:blipFill>
        <p:spPr>
          <a:xfrm>
            <a:off x="560705" y="2169160"/>
            <a:ext cx="5309870" cy="45485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08741" y="530933"/>
            <a:ext cx="6798187" cy="42989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第</a:t>
            </a:r>
            <a:r>
              <a:rPr lang="en-US" altLang="zh-CN" sz="2200" b="1" dirty="0">
                <a:latin typeface="微软雅黑" panose="020B0503020204020204" pitchFamily="34" charset="-122"/>
                <a:ea typeface="微软雅黑" panose="020B0503020204020204" pitchFamily="34" charset="-122"/>
              </a:rPr>
              <a:t>2</a:t>
            </a:r>
            <a:r>
              <a:rPr lang="zh-CN" altLang="en-US" sz="2200" b="1" dirty="0">
                <a:latin typeface="微软雅黑" panose="020B0503020204020204" pitchFamily="34" charset="-122"/>
                <a:ea typeface="微软雅黑" panose="020B0503020204020204" pitchFamily="34" charset="-122"/>
              </a:rPr>
              <a:t>节：</a:t>
            </a:r>
            <a:r>
              <a:rPr lang="zh-CN" altLang="en-US" sz="2200" b="1" dirty="0">
                <a:latin typeface="微软雅黑" panose="020B0503020204020204" pitchFamily="34" charset="-122"/>
                <a:ea typeface="微软雅黑" panose="020B0503020204020204" pitchFamily="34" charset="-122"/>
                <a:sym typeface="+mn-ea"/>
              </a:rPr>
              <a:t>应用</a:t>
            </a:r>
            <a:r>
              <a:rPr lang="en-US" altLang="zh-CN" sz="2200" b="1" dirty="0">
                <a:latin typeface="微软雅黑" panose="020B0503020204020204" pitchFamily="34" charset="-122"/>
                <a:ea typeface="微软雅黑" panose="020B0503020204020204" pitchFamily="34" charset="-122"/>
                <a:sym typeface="+mn-ea"/>
              </a:rPr>
              <a:t>/</a:t>
            </a:r>
            <a:r>
              <a:rPr lang="zh-CN" altLang="en-US" sz="2200" b="1" dirty="0">
                <a:latin typeface="微软雅黑" panose="020B0503020204020204" pitchFamily="34" charset="-122"/>
                <a:ea typeface="微软雅黑" panose="020B0503020204020204" pitchFamily="34" charset="-122"/>
                <a:sym typeface="+mn-ea"/>
              </a:rPr>
              <a:t>服务发布</a:t>
            </a:r>
            <a:endParaRPr lang="zh-CN" altLang="zh-CN" sz="2200" b="1"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838200" y="1610360"/>
            <a:ext cx="8418195" cy="3830955"/>
          </a:xfrm>
          <a:prstGeom prst="rect">
            <a:avLst/>
          </a:prstGeom>
          <a:noFill/>
        </p:spPr>
        <p:txBody>
          <a:bodyPr wrap="square">
            <a:spAutoFit/>
          </a:bodyPr>
          <a:lstStyle/>
          <a:p>
            <a:pPr algn="l" fontAlgn="auto">
              <a:lnSpc>
                <a:spcPct val="150000"/>
              </a:lnSpc>
              <a:buClrTx/>
              <a:buSzTx/>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：生成密钥和证书请求文件</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：申请发布证书和Profile文件</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：编译构建</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上架HarmonyOS应用</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50000"/>
              </a:lnSpc>
              <a:buFont typeface="Wingdings" panose="05000000000000000000" pitchFamily="2" charset="2"/>
              <a:buNone/>
            </a:pP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1895519"/>
          </a:xfrm>
          <a:prstGeom prst="rect">
            <a:avLst/>
          </a:prstGeom>
          <a:noFill/>
        </p:spPr>
        <p:txBody>
          <a:bodyPr wrap="square">
            <a:spAutoFit/>
          </a:bodyPr>
          <a:lstStyle/>
          <a:p>
            <a:pPr fontAlgn="auto">
              <a:lnSpc>
                <a:spcPct val="150000"/>
              </a:lnSpc>
            </a:pPr>
            <a:r>
              <a:rPr lang="en-US" altLang="zh-CN" sz="1600" dirty="0" err="1">
                <a:latin typeface="微软雅黑" panose="020B0503020204020204" pitchFamily="34" charset="-122"/>
                <a:ea typeface="微软雅黑" panose="020B0503020204020204" pitchFamily="34" charset="-122"/>
                <a:sym typeface="+mn-ea"/>
              </a:rPr>
              <a:t>HarmonyOS</a:t>
            </a:r>
            <a:r>
              <a:rPr lang="zh-CN" altLang="en-US" sz="1600" dirty="0">
                <a:latin typeface="微软雅黑" panose="020B0503020204020204" pitchFamily="34" charset="-122"/>
                <a:ea typeface="微软雅黑" panose="020B0503020204020204" pitchFamily="34" charset="-122"/>
                <a:sym typeface="+mn-ea"/>
              </a:rPr>
              <a:t>通过数字证书与</a:t>
            </a:r>
            <a:r>
              <a:rPr lang="en-US" altLang="zh-CN" sz="1600" dirty="0">
                <a:latin typeface="微软雅黑" panose="020B0503020204020204" pitchFamily="34" charset="-122"/>
                <a:ea typeface="微软雅黑" panose="020B0503020204020204" pitchFamily="34" charset="-122"/>
                <a:sym typeface="+mn-ea"/>
              </a:rPr>
              <a:t>Profile</a:t>
            </a:r>
            <a:r>
              <a:rPr lang="zh-CN" altLang="en-US" sz="1600" dirty="0">
                <a:latin typeface="微软雅黑" panose="020B0503020204020204" pitchFamily="34" charset="-122"/>
                <a:ea typeface="微软雅黑" panose="020B0503020204020204" pitchFamily="34" charset="-122"/>
                <a:sym typeface="+mn-ea"/>
              </a:rPr>
              <a:t>文件等签名信息来保证应用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服务的完整性，应用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服务上架到</a:t>
            </a:r>
            <a:r>
              <a:rPr lang="en-US" altLang="zh-CN" sz="1600" dirty="0" err="1">
                <a:latin typeface="微软雅黑" panose="020B0503020204020204" pitchFamily="34" charset="-122"/>
                <a:ea typeface="微软雅黑" panose="020B0503020204020204" pitchFamily="34" charset="-122"/>
                <a:sym typeface="+mn-ea"/>
              </a:rPr>
              <a:t>AppGallery</a:t>
            </a:r>
            <a:r>
              <a:rPr lang="en-US" altLang="zh-CN" sz="1600" dirty="0">
                <a:latin typeface="微软雅黑" panose="020B0503020204020204" pitchFamily="34" charset="-122"/>
                <a:ea typeface="微软雅黑" panose="020B0503020204020204" pitchFamily="34" charset="-122"/>
                <a:sym typeface="+mn-ea"/>
              </a:rPr>
              <a:t> Connect</a:t>
            </a:r>
            <a:r>
              <a:rPr lang="zh-CN" altLang="en-US" sz="1600" dirty="0">
                <a:latin typeface="微软雅黑" panose="020B0503020204020204" pitchFamily="34" charset="-122"/>
                <a:ea typeface="微软雅黑" panose="020B0503020204020204" pitchFamily="34" charset="-122"/>
                <a:sym typeface="+mn-ea"/>
              </a:rPr>
              <a:t>必须通过签名校验。因此，您需要使用发布证书和</a:t>
            </a:r>
            <a:r>
              <a:rPr lang="en-US" altLang="zh-CN" sz="1600" dirty="0">
                <a:latin typeface="微软雅黑" panose="020B0503020204020204" pitchFamily="34" charset="-122"/>
                <a:ea typeface="微软雅黑" panose="020B0503020204020204" pitchFamily="34" charset="-122"/>
                <a:sym typeface="+mn-ea"/>
              </a:rPr>
              <a:t>Profile</a:t>
            </a:r>
            <a:r>
              <a:rPr lang="zh-CN" altLang="en-US" sz="1600" dirty="0">
                <a:latin typeface="微软雅黑" panose="020B0503020204020204" pitchFamily="34" charset="-122"/>
                <a:ea typeface="微软雅黑" panose="020B0503020204020204" pitchFamily="34" charset="-122"/>
                <a:sym typeface="+mn-ea"/>
              </a:rPr>
              <a:t>文件对应用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服务进行签名后才能发布。</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服务发布到</a:t>
            </a:r>
            <a:r>
              <a:rPr lang="en-US" altLang="zh-CN" sz="1600" dirty="0" err="1">
                <a:latin typeface="微软雅黑" panose="020B0503020204020204" pitchFamily="34" charset="-122"/>
                <a:ea typeface="微软雅黑" panose="020B0503020204020204" pitchFamily="34" charset="-122"/>
                <a:sym typeface="+mn-ea"/>
              </a:rPr>
              <a:t>AppGallery</a:t>
            </a:r>
            <a:r>
              <a:rPr lang="en-US" altLang="zh-CN" sz="1600" dirty="0">
                <a:latin typeface="微软雅黑" panose="020B0503020204020204" pitchFamily="34" charset="-122"/>
                <a:ea typeface="微软雅黑" panose="020B0503020204020204" pitchFamily="34" charset="-122"/>
                <a:sym typeface="+mn-ea"/>
              </a:rPr>
              <a:t> Connect</a:t>
            </a:r>
            <a:r>
              <a:rPr lang="zh-CN" altLang="en-US" sz="1600" dirty="0">
                <a:latin typeface="微软雅黑" panose="020B0503020204020204" pitchFamily="34" charset="-122"/>
                <a:ea typeface="微软雅黑" panose="020B0503020204020204" pitchFamily="34" charset="-122"/>
                <a:sym typeface="+mn-ea"/>
              </a:rPr>
              <a:t>后，会将应用分发至应用市场，将服务分发至服务中心。消费者便可以通过终端设备上的应用市场</a:t>
            </a:r>
            <a:r>
              <a:rPr lang="en-US" altLang="zh-CN" sz="1600" dirty="0">
                <a:latin typeface="微软雅黑" panose="020B0503020204020204" pitchFamily="34" charset="-122"/>
                <a:ea typeface="微软雅黑" panose="020B0503020204020204" pitchFamily="34" charset="-122"/>
                <a:sym typeface="+mn-ea"/>
              </a:rPr>
              <a:t>App</a:t>
            </a:r>
            <a:r>
              <a:rPr lang="zh-CN" altLang="en-US" sz="1600" dirty="0">
                <a:latin typeface="微软雅黑" panose="020B0503020204020204" pitchFamily="34" charset="-122"/>
                <a:ea typeface="微软雅黑" panose="020B0503020204020204" pitchFamily="34" charset="-122"/>
                <a:sym typeface="+mn-ea"/>
              </a:rPr>
              <a:t>获取</a:t>
            </a:r>
            <a:r>
              <a:rPr lang="en-US" altLang="zh-CN" sz="1600" dirty="0" err="1">
                <a:latin typeface="微软雅黑" panose="020B0503020204020204" pitchFamily="34" charset="-122"/>
                <a:ea typeface="微软雅黑" panose="020B0503020204020204" pitchFamily="34" charset="-122"/>
                <a:sym typeface="+mn-ea"/>
              </a:rPr>
              <a:t>HarmonyOS</a:t>
            </a:r>
            <a:r>
              <a:rPr lang="zh-CN" altLang="en-US" sz="1600" dirty="0">
                <a:latin typeface="微软雅黑" panose="020B0503020204020204" pitchFamily="34" charset="-122"/>
                <a:ea typeface="微软雅黑" panose="020B0503020204020204" pitchFamily="34" charset="-122"/>
                <a:sym typeface="+mn-ea"/>
              </a:rPr>
              <a:t>应用，通过服务中心获取原子化服务。</a:t>
            </a:r>
            <a:endParaRPr lang="zh-CN" altLang="en-US" sz="16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0" y="2872687"/>
            <a:ext cx="12192000" cy="66953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a:solidFill>
                  <a:schemeClr val="tx1">
                    <a:lumMod val="75000"/>
                    <a:lumOff val="25000"/>
                  </a:schemeClr>
                </a:solidFill>
                <a:latin typeface="微软雅黑 Light" panose="020B0502040204020203" pitchFamily="34" charset="-122"/>
                <a:ea typeface="微软雅黑 Light" panose="020B0502040204020203" pitchFamily="34" charset="-122"/>
                <a:cs typeface="+mj-cs"/>
              </a:defRPr>
            </a:lvl1pPr>
          </a:lstStyle>
          <a:p>
            <a:pPr>
              <a:lnSpc>
                <a:spcPct val="100000"/>
              </a:lnSpc>
            </a:pPr>
            <a:r>
              <a:rPr lang="zh-CN" altLang="en-US" sz="2000" b="1" dirty="0">
                <a:latin typeface="微软雅黑" panose="020B0503020204020204" pitchFamily="34" charset="-122"/>
                <a:ea typeface="微软雅黑" panose="020B0503020204020204" pitchFamily="34" charset="-122"/>
              </a:rPr>
              <a:t>第</a:t>
            </a:r>
            <a:r>
              <a:rPr lang="en-US" altLang="zh-CN" sz="2000" b="1" dirty="0" smtClean="0">
                <a:latin typeface="微软雅黑" panose="020B0503020204020204" pitchFamily="34" charset="-122"/>
                <a:ea typeface="微软雅黑" panose="020B0503020204020204" pitchFamily="34" charset="-122"/>
              </a:rPr>
              <a:t>08</a:t>
            </a:r>
            <a:r>
              <a:rPr lang="zh-CN" altLang="en-US" sz="2000" b="1" dirty="0" smtClean="0">
                <a:latin typeface="微软雅黑" panose="020B0503020204020204" pitchFamily="34" charset="-122"/>
                <a:ea typeface="微软雅黑" panose="020B0503020204020204" pitchFamily="34" charset="-122"/>
              </a:rPr>
              <a:t>章：应用服务</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0" y="3542221"/>
            <a:ext cx="12192000" cy="66953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a:solidFill>
                  <a:schemeClr val="tx1">
                    <a:lumMod val="75000"/>
                    <a:lumOff val="25000"/>
                  </a:schemeClr>
                </a:solidFill>
                <a:latin typeface="微软雅黑 Light" panose="020B0502040204020203" pitchFamily="34" charset="-122"/>
                <a:ea typeface="微软雅黑 Light" panose="020B0502040204020203" pitchFamily="34" charset="-122"/>
                <a:cs typeface="+mj-cs"/>
              </a:defRPr>
            </a:lvl1pPr>
          </a:lstStyle>
          <a:p>
            <a:pPr>
              <a:lnSpc>
                <a:spcPct val="100000"/>
              </a:lnSpc>
            </a:pPr>
            <a:r>
              <a:rPr lang="zh-CN" altLang="en-US" sz="1400" dirty="0">
                <a:solidFill>
                  <a:schemeClr val="accent1"/>
                </a:solidFill>
                <a:latin typeface="微软雅黑" panose="020B0503020204020204" pitchFamily="34" charset="-122"/>
                <a:ea typeface="微软雅黑" panose="020B0503020204020204" pitchFamily="34" charset="-122"/>
              </a:rPr>
              <a:t>快速掌握应用创建和发布</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787523"/>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发布流程</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开发者完成</a:t>
            </a:r>
            <a:r>
              <a:rPr lang="en-US" altLang="zh-CN" sz="1600" dirty="0" err="1">
                <a:latin typeface="微软雅黑" panose="020B0503020204020204" pitchFamily="34" charset="-122"/>
                <a:ea typeface="微软雅黑" panose="020B0503020204020204" pitchFamily="34" charset="-122"/>
                <a:sym typeface="+mn-ea"/>
              </a:rPr>
              <a:t>HarmonyOS</a:t>
            </a:r>
            <a:r>
              <a:rPr lang="zh-CN" altLang="en-US" sz="1600" dirty="0">
                <a:latin typeface="微软雅黑" panose="020B0503020204020204" pitchFamily="34" charset="-122"/>
                <a:ea typeface="微软雅黑" panose="020B0503020204020204" pitchFamily="34" charset="-122"/>
                <a:sym typeface="+mn-ea"/>
              </a:rPr>
              <a:t>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服务开发后，需要将应用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服务打包成</a:t>
            </a:r>
            <a:r>
              <a:rPr lang="en-US" altLang="zh-CN" sz="1600" dirty="0">
                <a:latin typeface="微软雅黑" panose="020B0503020204020204" pitchFamily="34" charset="-122"/>
                <a:ea typeface="微软雅黑" panose="020B0503020204020204" pitchFamily="34" charset="-122"/>
                <a:sym typeface="+mn-ea"/>
              </a:rPr>
              <a:t>APP</a:t>
            </a:r>
            <a:r>
              <a:rPr lang="zh-CN" altLang="en-US" sz="1600" dirty="0">
                <a:latin typeface="微软雅黑" panose="020B0503020204020204" pitchFamily="34" charset="-122"/>
                <a:ea typeface="微软雅黑" panose="020B0503020204020204" pitchFamily="34" charset="-122"/>
                <a:sym typeface="+mn-ea"/>
              </a:rPr>
              <a:t>，用于发布到华为应用市场。发布应用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服务的流程如下图所示：</a:t>
            </a:r>
            <a:endParaRPr lang="zh-CN" altLang="en-US" sz="16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05764" y="2246323"/>
            <a:ext cx="8192643" cy="31055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5219506"/>
          </a:xfrm>
          <a:prstGeom prst="rect">
            <a:avLst/>
          </a:prstGeom>
          <a:noFill/>
        </p:spPr>
        <p:txBody>
          <a:bodyPr wrap="square">
            <a:spAutoFit/>
          </a:bodyPr>
          <a:lstStyle/>
          <a:p>
            <a:pPr fontAlgn="auto">
              <a:lnSpc>
                <a:spcPct val="150000"/>
              </a:lnSpc>
            </a:pPr>
            <a:r>
              <a:rPr lang="en-US" altLang="zh-CN" sz="1600" dirty="0" err="1">
                <a:latin typeface="微软雅黑" panose="020B0503020204020204" pitchFamily="34" charset="-122"/>
                <a:ea typeface="微软雅黑" panose="020B0503020204020204" pitchFamily="34" charset="-122"/>
                <a:sym typeface="+mn-ea"/>
              </a:rPr>
              <a:t>HarmonyOS</a:t>
            </a:r>
            <a:r>
              <a:rPr lang="zh-CN" altLang="en-US" sz="1600" dirty="0">
                <a:latin typeface="微软雅黑" panose="020B0503020204020204" pitchFamily="34" charset="-122"/>
                <a:ea typeface="微软雅黑" panose="020B0503020204020204" pitchFamily="34" charset="-122"/>
                <a:sym typeface="+mn-ea"/>
              </a:rPr>
              <a:t>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服务通过数字证书（</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err="1">
                <a:latin typeface="微软雅黑" panose="020B0503020204020204" pitchFamily="34" charset="-122"/>
                <a:ea typeface="微软雅黑" panose="020B0503020204020204" pitchFamily="34" charset="-122"/>
                <a:sym typeface="+mn-ea"/>
              </a:rPr>
              <a:t>cer</a:t>
            </a:r>
            <a:r>
              <a:rPr lang="zh-CN" altLang="en-US" sz="1600" dirty="0">
                <a:latin typeface="微软雅黑" panose="020B0503020204020204" pitchFamily="34" charset="-122"/>
                <a:ea typeface="微软雅黑" panose="020B0503020204020204" pitchFamily="34" charset="-122"/>
                <a:sym typeface="+mn-ea"/>
              </a:rPr>
              <a:t>文件）和</a:t>
            </a:r>
            <a:r>
              <a:rPr lang="en-US" altLang="zh-CN" sz="1600" dirty="0">
                <a:latin typeface="微软雅黑" panose="020B0503020204020204" pitchFamily="34" charset="-122"/>
                <a:ea typeface="微软雅黑" panose="020B0503020204020204" pitchFamily="34" charset="-122"/>
                <a:sym typeface="+mn-ea"/>
              </a:rPr>
              <a:t>Profile</a:t>
            </a:r>
            <a:r>
              <a:rPr lang="zh-CN" altLang="en-US" sz="1600" dirty="0">
                <a:latin typeface="微软雅黑" panose="020B0503020204020204" pitchFamily="34" charset="-122"/>
                <a:ea typeface="微软雅黑" panose="020B0503020204020204" pitchFamily="34" charset="-122"/>
                <a:sym typeface="+mn-ea"/>
              </a:rPr>
              <a:t>文件（</a:t>
            </a:r>
            <a:r>
              <a:rPr lang="en-US" altLang="zh-CN" sz="1600" dirty="0">
                <a:latin typeface="微软雅黑" panose="020B0503020204020204" pitchFamily="34" charset="-122"/>
                <a:ea typeface="微软雅黑" panose="020B0503020204020204" pitchFamily="34" charset="-122"/>
                <a:sym typeface="+mn-ea"/>
              </a:rPr>
              <a:t>.p7b</a:t>
            </a:r>
            <a:r>
              <a:rPr lang="zh-CN" altLang="en-US" sz="1600" dirty="0">
                <a:latin typeface="微软雅黑" panose="020B0503020204020204" pitchFamily="34" charset="-122"/>
                <a:ea typeface="微软雅黑" panose="020B0503020204020204" pitchFamily="34" charset="-122"/>
                <a:sym typeface="+mn-ea"/>
              </a:rPr>
              <a:t>文件）来保证应用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服务的完整性，数字证书和</a:t>
            </a:r>
            <a:r>
              <a:rPr lang="en-US" altLang="zh-CN" sz="1600" dirty="0">
                <a:latin typeface="微软雅黑" panose="020B0503020204020204" pitchFamily="34" charset="-122"/>
                <a:ea typeface="微软雅黑" panose="020B0503020204020204" pitchFamily="34" charset="-122"/>
                <a:sym typeface="+mn-ea"/>
              </a:rPr>
              <a:t>Profile</a:t>
            </a:r>
            <a:r>
              <a:rPr lang="zh-CN" altLang="en-US" sz="1600" dirty="0">
                <a:latin typeface="微软雅黑" panose="020B0503020204020204" pitchFamily="34" charset="-122"/>
                <a:ea typeface="微软雅黑" panose="020B0503020204020204" pitchFamily="34" charset="-122"/>
                <a:sym typeface="+mn-ea"/>
              </a:rPr>
              <a:t>文件可通过申请发布证书和</a:t>
            </a:r>
            <a:r>
              <a:rPr lang="en-US" altLang="zh-CN" sz="1600" dirty="0">
                <a:latin typeface="微软雅黑" panose="020B0503020204020204" pitchFamily="34" charset="-122"/>
                <a:ea typeface="微软雅黑" panose="020B0503020204020204" pitchFamily="34" charset="-122"/>
                <a:sym typeface="+mn-ea"/>
              </a:rPr>
              <a:t>Profile</a:t>
            </a:r>
            <a:r>
              <a:rPr lang="zh-CN" altLang="en-US" sz="1600" dirty="0">
                <a:latin typeface="微软雅黑" panose="020B0503020204020204" pitchFamily="34" charset="-122"/>
                <a:ea typeface="微软雅黑" panose="020B0503020204020204" pitchFamily="34" charset="-122"/>
                <a:sym typeface="+mn-ea"/>
              </a:rPr>
              <a:t>文件获取。</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申请数字证书和</a:t>
            </a:r>
            <a:r>
              <a:rPr lang="en-US" altLang="zh-CN" sz="1600" dirty="0">
                <a:latin typeface="微软雅黑" panose="020B0503020204020204" pitchFamily="34" charset="-122"/>
                <a:ea typeface="微软雅黑" panose="020B0503020204020204" pitchFamily="34" charset="-122"/>
                <a:sym typeface="+mn-ea"/>
              </a:rPr>
              <a:t>Profile</a:t>
            </a:r>
            <a:r>
              <a:rPr lang="zh-CN" altLang="en-US" sz="1600" dirty="0">
                <a:latin typeface="微软雅黑" panose="020B0503020204020204" pitchFamily="34" charset="-122"/>
                <a:ea typeface="微软雅黑" panose="020B0503020204020204" pitchFamily="34" charset="-122"/>
                <a:sym typeface="+mn-ea"/>
              </a:rPr>
              <a:t>文件前，首先需要通过</a:t>
            </a:r>
            <a:r>
              <a:rPr lang="en-US" altLang="zh-CN" sz="1600" dirty="0" err="1">
                <a:latin typeface="微软雅黑" panose="020B0503020204020204" pitchFamily="34" charset="-122"/>
                <a:ea typeface="微软雅黑" panose="020B0503020204020204" pitchFamily="34" charset="-122"/>
                <a:sym typeface="+mn-ea"/>
              </a:rPr>
              <a:t>DevEco</a:t>
            </a:r>
            <a:r>
              <a:rPr lang="en-US" altLang="zh-CN" sz="1600" dirty="0">
                <a:latin typeface="微软雅黑" panose="020B0503020204020204" pitchFamily="34" charset="-122"/>
                <a:ea typeface="微软雅黑" panose="020B0503020204020204" pitchFamily="34" charset="-122"/>
                <a:sym typeface="+mn-ea"/>
              </a:rPr>
              <a:t> Studio</a:t>
            </a:r>
            <a:r>
              <a:rPr lang="zh-CN" altLang="en-US" sz="1600" dirty="0">
                <a:latin typeface="微软雅黑" panose="020B0503020204020204" pitchFamily="34" charset="-122"/>
                <a:ea typeface="微软雅黑" panose="020B0503020204020204" pitchFamily="34" charset="-122"/>
                <a:sym typeface="+mn-ea"/>
              </a:rPr>
              <a:t>来生成密钥（存储在格式为</a:t>
            </a:r>
            <a:r>
              <a:rPr lang="en-US" altLang="zh-CN" sz="1600" dirty="0">
                <a:latin typeface="微软雅黑" panose="020B0503020204020204" pitchFamily="34" charset="-122"/>
                <a:ea typeface="微软雅黑" panose="020B0503020204020204" pitchFamily="34" charset="-122"/>
                <a:sym typeface="+mn-ea"/>
              </a:rPr>
              <a:t>.p12</a:t>
            </a:r>
            <a:r>
              <a:rPr lang="zh-CN" altLang="en-US" sz="1600" dirty="0">
                <a:latin typeface="微软雅黑" panose="020B0503020204020204" pitchFamily="34" charset="-122"/>
                <a:ea typeface="微软雅黑" panose="020B0503020204020204" pitchFamily="34" charset="-122"/>
                <a:sym typeface="+mn-ea"/>
              </a:rPr>
              <a:t>的密钥库文件中）和证书请求文件（</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err="1">
                <a:latin typeface="微软雅黑" panose="020B0503020204020204" pitchFamily="34" charset="-122"/>
                <a:ea typeface="微软雅黑" panose="020B0503020204020204" pitchFamily="34" charset="-122"/>
                <a:sym typeface="+mn-ea"/>
              </a:rPr>
              <a:t>csr</a:t>
            </a:r>
            <a:r>
              <a:rPr lang="zh-CN" altLang="en-US" sz="1600" dirty="0">
                <a:latin typeface="微软雅黑" panose="020B0503020204020204" pitchFamily="34" charset="-122"/>
                <a:ea typeface="微软雅黑" panose="020B0503020204020204" pitchFamily="34" charset="-122"/>
                <a:sym typeface="+mn-ea"/>
              </a:rPr>
              <a:t>文件）。同时，也可以使用命令行工具的方式来生成密钥文件和证书请求文件。</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基本概念</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密钥：包含非对称加密中使用的公钥和私钥，存储在密钥库文件中，格式为</a:t>
            </a:r>
            <a:r>
              <a:rPr lang="en-US" altLang="zh-CN" sz="1600" dirty="0">
                <a:latin typeface="微软雅黑" panose="020B0503020204020204" pitchFamily="34" charset="-122"/>
                <a:ea typeface="微软雅黑" panose="020B0503020204020204" pitchFamily="34" charset="-122"/>
                <a:sym typeface="+mn-ea"/>
              </a:rPr>
              <a:t>.p12</a:t>
            </a:r>
            <a:r>
              <a:rPr lang="zh-CN" altLang="en-US" sz="1600" dirty="0">
                <a:latin typeface="微软雅黑" panose="020B0503020204020204" pitchFamily="34" charset="-122"/>
                <a:ea typeface="微软雅黑" panose="020B0503020204020204" pitchFamily="34" charset="-122"/>
                <a:sym typeface="+mn-ea"/>
              </a:rPr>
              <a:t>，公钥和私钥对用于数字签名和验证。</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证书请求文件：格式为</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err="1">
                <a:latin typeface="微软雅黑" panose="020B0503020204020204" pitchFamily="34" charset="-122"/>
                <a:ea typeface="微软雅黑" panose="020B0503020204020204" pitchFamily="34" charset="-122"/>
                <a:sym typeface="+mn-ea"/>
              </a:rPr>
              <a:t>csr</a:t>
            </a:r>
            <a:r>
              <a:rPr lang="zh-CN" altLang="en-US" sz="1600" dirty="0">
                <a:latin typeface="微软雅黑" panose="020B0503020204020204" pitchFamily="34" charset="-122"/>
                <a:ea typeface="微软雅黑" panose="020B0503020204020204" pitchFamily="34" charset="-122"/>
                <a:sym typeface="+mn-ea"/>
              </a:rPr>
              <a:t>，全称为</a:t>
            </a:r>
            <a:r>
              <a:rPr lang="en-US" altLang="zh-CN" sz="1600" dirty="0">
                <a:latin typeface="微软雅黑" panose="020B0503020204020204" pitchFamily="34" charset="-122"/>
                <a:ea typeface="微软雅黑" panose="020B0503020204020204" pitchFamily="34" charset="-122"/>
                <a:sym typeface="+mn-ea"/>
              </a:rPr>
              <a:t>Certificate Signing Request</a:t>
            </a:r>
            <a:r>
              <a:rPr lang="zh-CN" altLang="en-US" sz="1600" dirty="0">
                <a:latin typeface="微软雅黑" panose="020B0503020204020204" pitchFamily="34" charset="-122"/>
                <a:ea typeface="微软雅黑" panose="020B0503020204020204" pitchFamily="34" charset="-122"/>
                <a:sym typeface="+mn-ea"/>
              </a:rPr>
              <a:t>，包含密钥对中的公钥和公共名称、组织名称、组织单位等信息，用于向</a:t>
            </a:r>
            <a:r>
              <a:rPr lang="en-US" altLang="zh-CN" sz="1600" dirty="0" err="1">
                <a:latin typeface="微软雅黑" panose="020B0503020204020204" pitchFamily="34" charset="-122"/>
                <a:ea typeface="微软雅黑" panose="020B0503020204020204" pitchFamily="34" charset="-122"/>
                <a:sym typeface="+mn-ea"/>
              </a:rPr>
              <a:t>AppGallery</a:t>
            </a:r>
            <a:r>
              <a:rPr lang="en-US" altLang="zh-CN" sz="1600" dirty="0">
                <a:latin typeface="微软雅黑" panose="020B0503020204020204" pitchFamily="34" charset="-122"/>
                <a:ea typeface="微软雅黑" panose="020B0503020204020204" pitchFamily="34" charset="-122"/>
                <a:sym typeface="+mn-ea"/>
              </a:rPr>
              <a:t> Connect</a:t>
            </a:r>
            <a:r>
              <a:rPr lang="zh-CN" altLang="en-US" sz="1600" dirty="0">
                <a:latin typeface="微软雅黑" panose="020B0503020204020204" pitchFamily="34" charset="-122"/>
                <a:ea typeface="微软雅黑" panose="020B0503020204020204" pitchFamily="34" charset="-122"/>
                <a:sym typeface="+mn-ea"/>
              </a:rPr>
              <a:t>申请数字证书。</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数字证书：格式为</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err="1">
                <a:latin typeface="微软雅黑" panose="020B0503020204020204" pitchFamily="34" charset="-122"/>
                <a:ea typeface="微软雅黑" panose="020B0503020204020204" pitchFamily="34" charset="-122"/>
                <a:sym typeface="+mn-ea"/>
              </a:rPr>
              <a:t>cer</a:t>
            </a:r>
            <a:r>
              <a:rPr lang="zh-CN" altLang="en-US" sz="1600" dirty="0">
                <a:latin typeface="微软雅黑" panose="020B0503020204020204" pitchFamily="34" charset="-122"/>
                <a:ea typeface="微软雅黑" panose="020B0503020204020204" pitchFamily="34" charset="-122"/>
                <a:sym typeface="+mn-ea"/>
              </a:rPr>
              <a:t>，由华为</a:t>
            </a:r>
            <a:r>
              <a:rPr lang="en-US" altLang="zh-CN" sz="1600" dirty="0" err="1">
                <a:latin typeface="微软雅黑" panose="020B0503020204020204" pitchFamily="34" charset="-122"/>
                <a:ea typeface="微软雅黑" panose="020B0503020204020204" pitchFamily="34" charset="-122"/>
                <a:sym typeface="+mn-ea"/>
              </a:rPr>
              <a:t>AppGallery</a:t>
            </a:r>
            <a:r>
              <a:rPr lang="en-US" altLang="zh-CN" sz="1600" dirty="0">
                <a:latin typeface="微软雅黑" panose="020B0503020204020204" pitchFamily="34" charset="-122"/>
                <a:ea typeface="微软雅黑" panose="020B0503020204020204" pitchFamily="34" charset="-122"/>
                <a:sym typeface="+mn-ea"/>
              </a:rPr>
              <a:t> Connect</a:t>
            </a:r>
            <a:r>
              <a:rPr lang="zh-CN" altLang="en-US" sz="1600" dirty="0">
                <a:latin typeface="微软雅黑" panose="020B0503020204020204" pitchFamily="34" charset="-122"/>
                <a:ea typeface="微软雅黑" panose="020B0503020204020204" pitchFamily="34" charset="-122"/>
                <a:sym typeface="+mn-ea"/>
              </a:rPr>
              <a:t>颁发。</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Profile</a:t>
            </a:r>
            <a:r>
              <a:rPr lang="zh-CN" altLang="en-US" sz="1600" dirty="0">
                <a:latin typeface="微软雅黑" panose="020B0503020204020204" pitchFamily="34" charset="-122"/>
                <a:ea typeface="微软雅黑" panose="020B0503020204020204" pitchFamily="34" charset="-122"/>
                <a:sym typeface="+mn-ea"/>
              </a:rPr>
              <a:t>文件：格式为</a:t>
            </a:r>
            <a:r>
              <a:rPr lang="en-US" altLang="zh-CN" sz="1600" dirty="0">
                <a:latin typeface="微软雅黑" panose="020B0503020204020204" pitchFamily="34" charset="-122"/>
                <a:ea typeface="微软雅黑" panose="020B0503020204020204" pitchFamily="34" charset="-122"/>
                <a:sym typeface="+mn-ea"/>
              </a:rPr>
              <a:t>.p7b</a:t>
            </a:r>
            <a:r>
              <a:rPr lang="zh-CN" altLang="en-US" sz="1600" dirty="0">
                <a:latin typeface="微软雅黑" panose="020B0503020204020204" pitchFamily="34" charset="-122"/>
                <a:ea typeface="微软雅黑" panose="020B0503020204020204" pitchFamily="34" charset="-122"/>
                <a:sym typeface="+mn-ea"/>
              </a:rPr>
              <a:t>，包含</a:t>
            </a:r>
            <a:r>
              <a:rPr lang="en-US" altLang="zh-CN" sz="1600" dirty="0" err="1">
                <a:latin typeface="微软雅黑" panose="020B0503020204020204" pitchFamily="34" charset="-122"/>
                <a:ea typeface="微软雅黑" panose="020B0503020204020204" pitchFamily="34" charset="-122"/>
                <a:sym typeface="+mn-ea"/>
              </a:rPr>
              <a:t>HarmonyOS</a:t>
            </a:r>
            <a:r>
              <a:rPr lang="zh-CN" altLang="en-US" sz="1600" dirty="0">
                <a:latin typeface="微软雅黑" panose="020B0503020204020204" pitchFamily="34" charset="-122"/>
                <a:ea typeface="微软雅黑" panose="020B0503020204020204" pitchFamily="34" charset="-122"/>
                <a:sym typeface="+mn-ea"/>
              </a:rPr>
              <a:t>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服务的包名、数字证书信息、描述应用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服务允许申请的证书权限列表，以及允许应用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服务调试的设备列表（如果应用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服务类型为</a:t>
            </a:r>
            <a:r>
              <a:rPr lang="en-US" altLang="zh-CN" sz="1600" dirty="0">
                <a:latin typeface="微软雅黑" panose="020B0503020204020204" pitchFamily="34" charset="-122"/>
                <a:ea typeface="微软雅黑" panose="020B0503020204020204" pitchFamily="34" charset="-122"/>
                <a:sym typeface="+mn-ea"/>
              </a:rPr>
              <a:t>Release</a:t>
            </a:r>
            <a:r>
              <a:rPr lang="zh-CN" altLang="en-US" sz="1600" dirty="0">
                <a:latin typeface="微软雅黑" panose="020B0503020204020204" pitchFamily="34" charset="-122"/>
                <a:ea typeface="微软雅黑" panose="020B0503020204020204" pitchFamily="34" charset="-122"/>
                <a:sym typeface="+mn-ea"/>
              </a:rPr>
              <a:t>类型，则设备列表为空）等内容，每个应用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服务包中均必须包含一个</a:t>
            </a:r>
            <a:r>
              <a:rPr lang="en-US" altLang="zh-CN" sz="1600" dirty="0">
                <a:latin typeface="微软雅黑" panose="020B0503020204020204" pitchFamily="34" charset="-122"/>
                <a:ea typeface="微软雅黑" panose="020B0503020204020204" pitchFamily="34" charset="-122"/>
                <a:sym typeface="+mn-ea"/>
              </a:rPr>
              <a:t>Profile</a:t>
            </a:r>
            <a:r>
              <a:rPr lang="zh-CN" altLang="en-US" sz="1600" dirty="0">
                <a:latin typeface="微软雅黑" panose="020B0503020204020204" pitchFamily="34" charset="-122"/>
                <a:ea typeface="微软雅黑" panose="020B0503020204020204" pitchFamily="34" charset="-122"/>
                <a:sym typeface="+mn-ea"/>
              </a:rPr>
              <a:t>文件。</a:t>
            </a:r>
            <a:endParaRPr lang="zh-CN" altLang="en-US" sz="1600"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2-1</a:t>
            </a:r>
            <a:r>
              <a:rPr lang="zh-CN" altLang="en-US" sz="2200" b="1"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生成密钥和证书请求文件</a:t>
            </a:r>
            <a:endParaRPr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1526187"/>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使用</a:t>
            </a:r>
            <a:r>
              <a:rPr lang="en-US" altLang="zh-CN" sz="1600" dirty="0" err="1">
                <a:latin typeface="微软雅黑" panose="020B0503020204020204" pitchFamily="34" charset="-122"/>
                <a:ea typeface="微软雅黑" panose="020B0503020204020204" pitchFamily="34" charset="-122"/>
                <a:sym typeface="+mn-ea"/>
              </a:rPr>
              <a:t>DevEco</a:t>
            </a:r>
            <a:r>
              <a:rPr lang="en-US" altLang="zh-CN" sz="1600" dirty="0">
                <a:latin typeface="微软雅黑" panose="020B0503020204020204" pitchFamily="34" charset="-122"/>
                <a:ea typeface="微软雅黑" panose="020B0503020204020204" pitchFamily="34" charset="-122"/>
                <a:sym typeface="+mn-ea"/>
              </a:rPr>
              <a:t> Studio</a:t>
            </a:r>
            <a:r>
              <a:rPr lang="zh-CN" altLang="en-US" sz="1600" dirty="0">
                <a:latin typeface="微软雅黑" panose="020B0503020204020204" pitchFamily="34" charset="-122"/>
                <a:ea typeface="微软雅黑" panose="020B0503020204020204" pitchFamily="34" charset="-122"/>
                <a:sym typeface="+mn-ea"/>
              </a:rPr>
              <a:t>生成密钥和证书请求文件</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在主菜单栏单击</a:t>
            </a:r>
            <a:r>
              <a:rPr lang="en-US" altLang="zh-CN" sz="1600" dirty="0">
                <a:latin typeface="微软雅黑" panose="020B0503020204020204" pitchFamily="34" charset="-122"/>
                <a:ea typeface="微软雅黑" panose="020B0503020204020204" pitchFamily="34" charset="-122"/>
                <a:sym typeface="+mn-ea"/>
              </a:rPr>
              <a:t>Build &gt; Generate Key and CSR</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Key Store File</a:t>
            </a:r>
            <a:r>
              <a:rPr lang="zh-CN" altLang="en-US" sz="1600" dirty="0">
                <a:latin typeface="微软雅黑" panose="020B0503020204020204" pitchFamily="34" charset="-122"/>
                <a:ea typeface="微软雅黑" panose="020B0503020204020204" pitchFamily="34" charset="-122"/>
                <a:sym typeface="+mn-ea"/>
              </a:rPr>
              <a:t>中，可以单击</a:t>
            </a:r>
            <a:r>
              <a:rPr lang="en-US" altLang="zh-CN" sz="1600" dirty="0">
                <a:latin typeface="微软雅黑" panose="020B0503020204020204" pitchFamily="34" charset="-122"/>
                <a:ea typeface="微软雅黑" panose="020B0503020204020204" pitchFamily="34" charset="-122"/>
                <a:sym typeface="+mn-ea"/>
              </a:rPr>
              <a:t>Choose Existing</a:t>
            </a:r>
            <a:r>
              <a:rPr lang="zh-CN" altLang="en-US" sz="1600" dirty="0">
                <a:latin typeface="微软雅黑" panose="020B0503020204020204" pitchFamily="34" charset="-122"/>
                <a:ea typeface="微软雅黑" panose="020B0503020204020204" pitchFamily="34" charset="-122"/>
                <a:sym typeface="+mn-ea"/>
              </a:rPr>
              <a:t>选择已有的密钥库文件（存储有密钥的</a:t>
            </a:r>
            <a:r>
              <a:rPr lang="en-US" altLang="zh-CN" sz="1600" dirty="0">
                <a:latin typeface="微软雅黑" panose="020B0503020204020204" pitchFamily="34" charset="-122"/>
                <a:ea typeface="微软雅黑" panose="020B0503020204020204" pitchFamily="34" charset="-122"/>
                <a:sym typeface="+mn-ea"/>
              </a:rPr>
              <a:t>.p12</a:t>
            </a:r>
            <a:r>
              <a:rPr lang="zh-CN" altLang="en-US" sz="1600" dirty="0">
                <a:latin typeface="微软雅黑" panose="020B0503020204020204" pitchFamily="34" charset="-122"/>
                <a:ea typeface="微软雅黑" panose="020B0503020204020204" pitchFamily="34" charset="-122"/>
                <a:sym typeface="+mn-ea"/>
              </a:rPr>
              <a:t>文件）；如果没有密钥库文件，单击</a:t>
            </a:r>
            <a:r>
              <a:rPr lang="en-US" altLang="zh-CN" sz="1600" dirty="0">
                <a:latin typeface="微软雅黑" panose="020B0503020204020204" pitchFamily="34" charset="-122"/>
                <a:ea typeface="微软雅黑" panose="020B0503020204020204" pitchFamily="34" charset="-122"/>
                <a:sym typeface="+mn-ea"/>
              </a:rPr>
              <a:t>New</a:t>
            </a:r>
            <a:r>
              <a:rPr lang="zh-CN" altLang="en-US" sz="1600" dirty="0">
                <a:latin typeface="微软雅黑" panose="020B0503020204020204" pitchFamily="34" charset="-122"/>
                <a:ea typeface="微软雅黑" panose="020B0503020204020204" pitchFamily="34" charset="-122"/>
                <a:sym typeface="+mn-ea"/>
              </a:rPr>
              <a:t>进行创建。下面以新创建密钥库文件为例进行说明。</a:t>
            </a:r>
            <a:endParaRPr lang="zh-CN" altLang="en-US" sz="16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4525" y="2545643"/>
            <a:ext cx="5169160" cy="404881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2153"/>
            <a:ext cx="3753374" cy="209579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1895519"/>
          </a:xfrm>
          <a:prstGeom prst="rect">
            <a:avLst/>
          </a:prstGeom>
          <a:noFill/>
        </p:spPr>
        <p:txBody>
          <a:bodyPr wrap="square">
            <a:spAutoFit/>
          </a:bodyPr>
          <a:lstStyle/>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Create Key Store</a:t>
            </a:r>
            <a:r>
              <a:rPr lang="zh-CN" altLang="en-US" sz="1600" dirty="0">
                <a:latin typeface="微软雅黑" panose="020B0503020204020204" pitchFamily="34" charset="-122"/>
                <a:ea typeface="微软雅黑" panose="020B0503020204020204" pitchFamily="34" charset="-122"/>
                <a:sym typeface="+mn-ea"/>
              </a:rPr>
              <a:t>窗口中，填写密钥库信息后，单击</a:t>
            </a:r>
            <a:r>
              <a:rPr lang="en-US" altLang="zh-CN" sz="1600" dirty="0">
                <a:latin typeface="微软雅黑" panose="020B0503020204020204" pitchFamily="34" charset="-122"/>
                <a:ea typeface="微软雅黑" panose="020B0503020204020204" pitchFamily="34" charset="-122"/>
                <a:sym typeface="+mn-ea"/>
              </a:rPr>
              <a:t>OK</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Key Store File</a:t>
            </a:r>
            <a:r>
              <a:rPr lang="zh-CN" altLang="en-US" sz="1600" dirty="0">
                <a:latin typeface="微软雅黑" panose="020B0503020204020204" pitchFamily="34" charset="-122"/>
                <a:ea typeface="微软雅黑" panose="020B0503020204020204" pitchFamily="34" charset="-122"/>
                <a:sym typeface="+mn-ea"/>
              </a:rPr>
              <a:t>：设置密钥库文件存储路径，并填写</a:t>
            </a:r>
            <a:r>
              <a:rPr lang="en-US" altLang="zh-CN" sz="1600" dirty="0">
                <a:latin typeface="微软雅黑" panose="020B0503020204020204" pitchFamily="34" charset="-122"/>
                <a:ea typeface="微软雅黑" panose="020B0503020204020204" pitchFamily="34" charset="-122"/>
                <a:sym typeface="+mn-ea"/>
              </a:rPr>
              <a:t>p12</a:t>
            </a:r>
            <a:r>
              <a:rPr lang="zh-CN" altLang="en-US" sz="1600" dirty="0">
                <a:latin typeface="微软雅黑" panose="020B0503020204020204" pitchFamily="34" charset="-122"/>
                <a:ea typeface="微软雅黑" panose="020B0503020204020204" pitchFamily="34" charset="-122"/>
                <a:sym typeface="+mn-ea"/>
              </a:rPr>
              <a:t>文件名。</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Password</a:t>
            </a:r>
            <a:r>
              <a:rPr lang="zh-CN" altLang="en-US" sz="1600" dirty="0">
                <a:latin typeface="微软雅黑" panose="020B0503020204020204" pitchFamily="34" charset="-122"/>
                <a:ea typeface="微软雅黑" panose="020B0503020204020204" pitchFamily="34" charset="-122"/>
                <a:sym typeface="+mn-ea"/>
              </a:rPr>
              <a:t>：设置密钥库密码，必须由大写字母、小写字母、数字和特殊符号中的两种以上字符的组合，长度至少为</a:t>
            </a:r>
            <a:r>
              <a:rPr lang="en-US" altLang="zh-CN" sz="1600" dirty="0">
                <a:latin typeface="微软雅黑" panose="020B0503020204020204" pitchFamily="34" charset="-122"/>
                <a:ea typeface="微软雅黑" panose="020B0503020204020204" pitchFamily="34" charset="-122"/>
                <a:sym typeface="+mn-ea"/>
              </a:rPr>
              <a:t>8</a:t>
            </a:r>
            <a:r>
              <a:rPr lang="zh-CN" altLang="en-US" sz="1600" dirty="0">
                <a:latin typeface="微软雅黑" panose="020B0503020204020204" pitchFamily="34" charset="-122"/>
                <a:ea typeface="微软雅黑" panose="020B0503020204020204" pitchFamily="34" charset="-122"/>
                <a:sym typeface="+mn-ea"/>
              </a:rPr>
              <a:t>位。请记住该密码，后续签名配置需要使用。</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Confirm Password</a:t>
            </a:r>
            <a:r>
              <a:rPr lang="zh-CN" altLang="en-US" sz="1600" dirty="0">
                <a:latin typeface="微软雅黑" panose="020B0503020204020204" pitchFamily="34" charset="-122"/>
                <a:ea typeface="微软雅黑" panose="020B0503020204020204" pitchFamily="34" charset="-122"/>
                <a:sym typeface="+mn-ea"/>
              </a:rPr>
              <a:t>：再次输入密钥库密码。</a:t>
            </a:r>
            <a:endParaRPr lang="zh-CN" altLang="en-US" sz="1600"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6860" y="3003273"/>
            <a:ext cx="11498280" cy="209579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1895519"/>
          </a:xfrm>
          <a:prstGeom prst="rect">
            <a:avLst/>
          </a:prstGeom>
          <a:noFill/>
        </p:spPr>
        <p:txBody>
          <a:bodyPr wrap="square">
            <a:spAutoFit/>
          </a:bodyPr>
          <a:lstStyle/>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Generate Key</a:t>
            </a:r>
            <a:r>
              <a:rPr lang="zh-CN" altLang="en-US" sz="1600" dirty="0">
                <a:latin typeface="微软雅黑" panose="020B0503020204020204" pitchFamily="34" charset="-122"/>
                <a:ea typeface="微软雅黑" panose="020B0503020204020204" pitchFamily="34" charset="-122"/>
                <a:sym typeface="+mn-ea"/>
              </a:rPr>
              <a:t>界面中，继续填写密钥信息后，单击</a:t>
            </a:r>
            <a:r>
              <a:rPr lang="en-US" altLang="zh-CN" sz="1600" dirty="0">
                <a:latin typeface="微软雅黑" panose="020B0503020204020204" pitchFamily="34" charset="-122"/>
                <a:ea typeface="微软雅黑" panose="020B0503020204020204" pitchFamily="34" charset="-122"/>
                <a:sym typeface="+mn-ea"/>
              </a:rPr>
              <a:t>Next</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Alias</a:t>
            </a:r>
            <a:r>
              <a:rPr lang="zh-CN" altLang="en-US" sz="1600" dirty="0">
                <a:latin typeface="微软雅黑" panose="020B0503020204020204" pitchFamily="34" charset="-122"/>
                <a:ea typeface="微软雅黑" panose="020B0503020204020204" pitchFamily="34" charset="-122"/>
                <a:sym typeface="+mn-ea"/>
              </a:rPr>
              <a:t>：密钥的别名信息，用于标识密钥名称。请记住该别名，后续签名配置需要使用。</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Password</a:t>
            </a:r>
            <a:r>
              <a:rPr lang="zh-CN" altLang="en-US" sz="1600" dirty="0">
                <a:latin typeface="微软雅黑" panose="020B0503020204020204" pitchFamily="34" charset="-122"/>
                <a:ea typeface="微软雅黑" panose="020B0503020204020204" pitchFamily="34" charset="-122"/>
                <a:sym typeface="+mn-ea"/>
              </a:rPr>
              <a:t>：密钥对应的密码，与密钥库密码保持一致，无需手动输入。</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Validity</a:t>
            </a:r>
            <a:r>
              <a:rPr lang="zh-CN" altLang="en-US" sz="1600" dirty="0">
                <a:latin typeface="微软雅黑" panose="020B0503020204020204" pitchFamily="34" charset="-122"/>
                <a:ea typeface="微软雅黑" panose="020B0503020204020204" pitchFamily="34" charset="-122"/>
                <a:sym typeface="+mn-ea"/>
              </a:rPr>
              <a:t>：证书有效期，建议设置为</a:t>
            </a:r>
            <a:r>
              <a:rPr lang="en-US" altLang="zh-CN" sz="1600" dirty="0">
                <a:latin typeface="微软雅黑" panose="020B0503020204020204" pitchFamily="34" charset="-122"/>
                <a:ea typeface="微软雅黑" panose="020B0503020204020204" pitchFamily="34" charset="-122"/>
                <a:sym typeface="+mn-ea"/>
              </a:rPr>
              <a:t>25</a:t>
            </a:r>
            <a:r>
              <a:rPr lang="zh-CN" altLang="en-US" sz="1600" dirty="0">
                <a:latin typeface="微软雅黑" panose="020B0503020204020204" pitchFamily="34" charset="-122"/>
                <a:ea typeface="微软雅黑" panose="020B0503020204020204" pitchFamily="34" charset="-122"/>
                <a:sym typeface="+mn-ea"/>
              </a:rPr>
              <a:t>年及以上，覆盖应用</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服务的完整生命周期。</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Certificate</a:t>
            </a:r>
            <a:r>
              <a:rPr lang="zh-CN" altLang="en-US" sz="1600" dirty="0">
                <a:latin typeface="微软雅黑" panose="020B0503020204020204" pitchFamily="34" charset="-122"/>
                <a:ea typeface="微软雅黑" panose="020B0503020204020204" pitchFamily="34" charset="-122"/>
                <a:sym typeface="+mn-ea"/>
              </a:rPr>
              <a:t>：输入证书基本信息，如组织、城市或地区、国家码等。</a:t>
            </a:r>
            <a:endParaRPr lang="zh-CN" altLang="en-US" sz="1600"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6403" y="2657284"/>
            <a:ext cx="5019193" cy="41242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418191"/>
          </a:xfrm>
          <a:prstGeom prst="rect">
            <a:avLst/>
          </a:prstGeom>
          <a:noFill/>
        </p:spPr>
        <p:txBody>
          <a:bodyPr wrap="square">
            <a:spAutoFit/>
          </a:bodyPr>
          <a:lstStyle/>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在</a:t>
            </a:r>
            <a:r>
              <a:rPr lang="en-US" altLang="zh-CN" sz="1600" dirty="0">
                <a:latin typeface="微软雅黑" panose="020B0503020204020204" pitchFamily="34" charset="-122"/>
                <a:ea typeface="微软雅黑" panose="020B0503020204020204" pitchFamily="34" charset="-122"/>
                <a:sym typeface="+mn-ea"/>
              </a:rPr>
              <a:t>Generate CSR</a:t>
            </a:r>
            <a:r>
              <a:rPr lang="zh-CN" altLang="en-US" sz="1600" dirty="0">
                <a:latin typeface="微软雅黑" panose="020B0503020204020204" pitchFamily="34" charset="-122"/>
                <a:ea typeface="微软雅黑" panose="020B0503020204020204" pitchFamily="34" charset="-122"/>
                <a:sym typeface="+mn-ea"/>
              </a:rPr>
              <a:t>界面，设置</a:t>
            </a:r>
            <a:r>
              <a:rPr lang="en-US" altLang="zh-CN" sz="1600" dirty="0">
                <a:latin typeface="微软雅黑" panose="020B0503020204020204" pitchFamily="34" charset="-122"/>
                <a:ea typeface="微软雅黑" panose="020B0503020204020204" pitchFamily="34" charset="-122"/>
                <a:sym typeface="+mn-ea"/>
              </a:rPr>
              <a:t>CSR</a:t>
            </a:r>
            <a:r>
              <a:rPr lang="zh-CN" altLang="en-US" sz="1600" dirty="0">
                <a:latin typeface="微软雅黑" panose="020B0503020204020204" pitchFamily="34" charset="-122"/>
                <a:ea typeface="微软雅黑" panose="020B0503020204020204" pitchFamily="34" charset="-122"/>
                <a:sym typeface="+mn-ea"/>
              </a:rPr>
              <a:t>文件存储路径和</a:t>
            </a:r>
            <a:r>
              <a:rPr lang="en-US" altLang="zh-CN" sz="1600" dirty="0">
                <a:latin typeface="微软雅黑" panose="020B0503020204020204" pitchFamily="34" charset="-122"/>
                <a:ea typeface="微软雅黑" panose="020B0503020204020204" pitchFamily="34" charset="-122"/>
                <a:sym typeface="+mn-ea"/>
              </a:rPr>
              <a:t>CSR</a:t>
            </a:r>
            <a:r>
              <a:rPr lang="zh-CN" altLang="en-US" sz="1600" dirty="0">
                <a:latin typeface="微软雅黑" panose="020B0503020204020204" pitchFamily="34" charset="-122"/>
                <a:ea typeface="微软雅黑" panose="020B0503020204020204" pitchFamily="34" charset="-122"/>
                <a:sym typeface="+mn-ea"/>
              </a:rPr>
              <a:t>文件名。</a:t>
            </a:r>
            <a:endParaRPr lang="zh-CN" altLang="en-US" sz="16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04521" y="1661866"/>
            <a:ext cx="7582958" cy="35342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418191"/>
          </a:xfrm>
          <a:prstGeom prst="rect">
            <a:avLst/>
          </a:prstGeom>
          <a:noFill/>
        </p:spPr>
        <p:txBody>
          <a:bodyPr wrap="square">
            <a:spAutoFit/>
          </a:bodyPr>
          <a:lstStyle/>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6.</a:t>
            </a:r>
            <a:r>
              <a:rPr lang="zh-CN" altLang="en-US" sz="1600" dirty="0">
                <a:latin typeface="微软雅黑" panose="020B0503020204020204" pitchFamily="34" charset="-122"/>
                <a:ea typeface="微软雅黑" panose="020B0503020204020204" pitchFamily="34" charset="-122"/>
                <a:sym typeface="+mn-ea"/>
              </a:rPr>
              <a:t>单击</a:t>
            </a:r>
            <a:r>
              <a:rPr lang="en-US" altLang="zh-CN" sz="1600" dirty="0">
                <a:latin typeface="微软雅黑" panose="020B0503020204020204" pitchFamily="34" charset="-122"/>
                <a:ea typeface="微软雅黑" panose="020B0503020204020204" pitchFamily="34" charset="-122"/>
                <a:sym typeface="+mn-ea"/>
              </a:rPr>
              <a:t>OK</a:t>
            </a:r>
            <a:r>
              <a:rPr lang="zh-CN" altLang="en-US" sz="1600" dirty="0">
                <a:latin typeface="微软雅黑" panose="020B0503020204020204" pitchFamily="34" charset="-122"/>
                <a:ea typeface="微软雅黑" panose="020B0503020204020204" pitchFamily="34" charset="-122"/>
                <a:sym typeface="+mn-ea"/>
              </a:rPr>
              <a:t>按钮，创建</a:t>
            </a:r>
            <a:r>
              <a:rPr lang="en-US" altLang="zh-CN" sz="1600" dirty="0">
                <a:latin typeface="微软雅黑" panose="020B0503020204020204" pitchFamily="34" charset="-122"/>
                <a:ea typeface="微软雅黑" panose="020B0503020204020204" pitchFamily="34" charset="-122"/>
                <a:sym typeface="+mn-ea"/>
              </a:rPr>
              <a:t>CSR</a:t>
            </a:r>
            <a:r>
              <a:rPr lang="zh-CN" altLang="en-US" sz="1600" dirty="0">
                <a:latin typeface="微软雅黑" panose="020B0503020204020204" pitchFamily="34" charset="-122"/>
                <a:ea typeface="微软雅黑" panose="020B0503020204020204" pitchFamily="34" charset="-122"/>
                <a:sym typeface="+mn-ea"/>
              </a:rPr>
              <a:t>文件成功，可以在存储路径下获取生成的密钥库文件（</a:t>
            </a:r>
            <a:r>
              <a:rPr lang="en-US" altLang="zh-CN" sz="1600" dirty="0">
                <a:latin typeface="微软雅黑" panose="020B0503020204020204" pitchFamily="34" charset="-122"/>
                <a:ea typeface="微软雅黑" panose="020B0503020204020204" pitchFamily="34" charset="-122"/>
                <a:sym typeface="+mn-ea"/>
              </a:rPr>
              <a:t>.p12</a:t>
            </a:r>
            <a:r>
              <a:rPr lang="zh-CN" altLang="en-US" sz="1600" dirty="0">
                <a:latin typeface="微软雅黑" panose="020B0503020204020204" pitchFamily="34" charset="-122"/>
                <a:ea typeface="微软雅黑" panose="020B0503020204020204" pitchFamily="34" charset="-122"/>
                <a:sym typeface="+mn-ea"/>
              </a:rPr>
              <a:t>）和证书请求文件（</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err="1">
                <a:latin typeface="微软雅黑" panose="020B0503020204020204" pitchFamily="34" charset="-122"/>
                <a:ea typeface="微软雅黑" panose="020B0503020204020204" pitchFamily="34" charset="-122"/>
                <a:sym typeface="+mn-ea"/>
              </a:rPr>
              <a:t>csr</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62738" y="2598775"/>
            <a:ext cx="5201376" cy="12955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266"/>
            <a:ext cx="12192000" cy="4770438"/>
          </a:xfrm>
        </p:spPr>
        <p:txBody>
          <a:bodyPr>
            <a:normAutofit/>
          </a:bodyPr>
          <a:lstStyle/>
          <a:p>
            <a:r>
              <a:rPr lang="zh-CN" altLang="en-US" sz="1600" dirty="0">
                <a:latin typeface="微软雅黑" panose="020B0503020204020204" pitchFamily="34" charset="-122"/>
                <a:ea typeface="微软雅黑" panose="020B0503020204020204" pitchFamily="34" charset="-122"/>
              </a:rPr>
              <a:t>通过生成的证书请求文件，向</a:t>
            </a:r>
            <a:r>
              <a:rPr lang="en-US" altLang="zh-CN" sz="1600" dirty="0" err="1">
                <a:latin typeface="微软雅黑" panose="020B0503020204020204" pitchFamily="34" charset="-122"/>
                <a:ea typeface="微软雅黑" panose="020B0503020204020204" pitchFamily="34" charset="-122"/>
              </a:rPr>
              <a:t>AppGallery</a:t>
            </a:r>
            <a:r>
              <a:rPr lang="en-US" altLang="zh-CN" sz="1600" dirty="0">
                <a:latin typeface="微软雅黑" panose="020B0503020204020204" pitchFamily="34" charset="-122"/>
                <a:ea typeface="微软雅黑" panose="020B0503020204020204" pitchFamily="34" charset="-122"/>
              </a:rPr>
              <a:t> Connect</a:t>
            </a:r>
            <a:r>
              <a:rPr lang="zh-CN" altLang="en-US" sz="1600" dirty="0">
                <a:latin typeface="微软雅黑" panose="020B0503020204020204" pitchFamily="34" charset="-122"/>
                <a:ea typeface="微软雅黑" panose="020B0503020204020204" pitchFamily="34" charset="-122"/>
              </a:rPr>
              <a:t>申请发布证书和</a:t>
            </a:r>
            <a:r>
              <a:rPr lang="en-US" altLang="zh-CN" sz="1600" dirty="0">
                <a:latin typeface="微软雅黑" panose="020B0503020204020204" pitchFamily="34" charset="-122"/>
                <a:ea typeface="微软雅黑" panose="020B0503020204020204" pitchFamily="34" charset="-122"/>
              </a:rPr>
              <a:t>Profile</a:t>
            </a:r>
            <a:r>
              <a:rPr lang="zh-CN" altLang="en-US" sz="1600" dirty="0">
                <a:latin typeface="微软雅黑" panose="020B0503020204020204" pitchFamily="34" charset="-122"/>
                <a:ea typeface="微软雅黑" panose="020B0503020204020204" pitchFamily="34" charset="-122"/>
              </a:rPr>
              <a:t>文件，操作如下。</a:t>
            </a:r>
            <a:endParaRPr lang="zh-CN" altLang="en-US" sz="1600" dirty="0">
              <a:latin typeface="微软雅黑" panose="020B0503020204020204" pitchFamily="34" charset="-122"/>
              <a:ea typeface="微软雅黑" panose="020B0503020204020204" pitchFamily="34" charset="-122"/>
            </a:endParaRPr>
          </a:p>
          <a:p>
            <a:pPr marL="0" indent="0">
              <a:buNone/>
            </a:pPr>
            <a:r>
              <a:rPr lang="zh-CN" altLang="en-US" sz="1600" dirty="0">
                <a:latin typeface="微软雅黑" panose="020B0503020204020204" pitchFamily="34" charset="-122"/>
                <a:ea typeface="微软雅黑" panose="020B0503020204020204" pitchFamily="34" charset="-122"/>
              </a:rPr>
              <a:t>       创建</a:t>
            </a:r>
            <a:r>
              <a:rPr lang="en-US" altLang="zh-CN" sz="1600" dirty="0" err="1">
                <a:latin typeface="微软雅黑" panose="020B0503020204020204" pitchFamily="34" charset="-122"/>
                <a:ea typeface="微软雅黑" panose="020B0503020204020204" pitchFamily="34" charset="-122"/>
              </a:rPr>
              <a:t>HarmonyOS</a:t>
            </a:r>
            <a:r>
              <a:rPr lang="zh-CN" altLang="en-US" sz="1600" dirty="0">
                <a:latin typeface="微软雅黑" panose="020B0503020204020204" pitchFamily="34" charset="-122"/>
                <a:ea typeface="微软雅黑" panose="020B0503020204020204" pitchFamily="34" charset="-122"/>
              </a:rPr>
              <a:t>应用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服务：在</a:t>
            </a:r>
            <a:r>
              <a:rPr lang="en-US" altLang="zh-CN" sz="1600" dirty="0" err="1">
                <a:latin typeface="微软雅黑" panose="020B0503020204020204" pitchFamily="34" charset="-122"/>
                <a:ea typeface="微软雅黑" panose="020B0503020204020204" pitchFamily="34" charset="-122"/>
              </a:rPr>
              <a:t>AppGallery</a:t>
            </a:r>
            <a:r>
              <a:rPr lang="en-US" altLang="zh-CN" sz="1600" dirty="0">
                <a:latin typeface="微软雅黑" panose="020B0503020204020204" pitchFamily="34" charset="-122"/>
                <a:ea typeface="微软雅黑" panose="020B0503020204020204" pitchFamily="34" charset="-122"/>
              </a:rPr>
              <a:t> Connect</a:t>
            </a:r>
            <a:r>
              <a:rPr lang="zh-CN" altLang="en-US" sz="1600" dirty="0">
                <a:latin typeface="微软雅黑" panose="020B0503020204020204" pitchFamily="34" charset="-122"/>
                <a:ea typeface="微软雅黑" panose="020B0503020204020204" pitchFamily="34" charset="-122"/>
              </a:rPr>
              <a:t>项目中，创建一个</a:t>
            </a:r>
            <a:r>
              <a:rPr lang="en-US" altLang="zh-CN" sz="1600" dirty="0" err="1">
                <a:latin typeface="微软雅黑" panose="020B0503020204020204" pitchFamily="34" charset="-122"/>
                <a:ea typeface="微软雅黑" panose="020B0503020204020204" pitchFamily="34" charset="-122"/>
              </a:rPr>
              <a:t>HarmonyOS</a:t>
            </a:r>
            <a:r>
              <a:rPr lang="zh-CN" altLang="en-US" sz="1600" dirty="0">
                <a:latin typeface="微软雅黑" panose="020B0503020204020204" pitchFamily="34" charset="-122"/>
                <a:ea typeface="微软雅黑" panose="020B0503020204020204" pitchFamily="34" charset="-122"/>
              </a:rPr>
              <a:t>应用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服务，用于发布证书和</a:t>
            </a:r>
            <a:r>
              <a:rPr lang="en-US" altLang="zh-CN" sz="1600" dirty="0">
                <a:latin typeface="微软雅黑" panose="020B0503020204020204" pitchFamily="34" charset="-122"/>
                <a:ea typeface="微软雅黑" panose="020B0503020204020204" pitchFamily="34" charset="-122"/>
              </a:rPr>
              <a:t>Profile</a:t>
            </a:r>
            <a:r>
              <a:rPr lang="zh-CN" altLang="en-US" sz="1600" dirty="0">
                <a:latin typeface="微软雅黑" panose="020B0503020204020204" pitchFamily="34" charset="-122"/>
                <a:ea typeface="微软雅黑" panose="020B0503020204020204" pitchFamily="34" charset="-122"/>
              </a:rPr>
              <a:t>文件申请，具体请参考创建</a:t>
            </a:r>
            <a:r>
              <a:rPr lang="en-US" altLang="zh-CN" sz="1600" dirty="0" err="1">
                <a:latin typeface="微软雅黑" panose="020B0503020204020204" pitchFamily="34" charset="-122"/>
                <a:ea typeface="微软雅黑" panose="020B0503020204020204" pitchFamily="34" charset="-122"/>
              </a:rPr>
              <a:t>HarmonyOS</a:t>
            </a:r>
            <a:r>
              <a:rPr lang="zh-CN" altLang="en-US" sz="1600" dirty="0">
                <a:latin typeface="微软雅黑" panose="020B0503020204020204" pitchFamily="34" charset="-122"/>
                <a:ea typeface="微软雅黑" panose="020B0503020204020204" pitchFamily="34" charset="-122"/>
              </a:rPr>
              <a:t>应用</a:t>
            </a:r>
            <a:endParaRPr lang="en-US" altLang="zh-CN" sz="1600" dirty="0">
              <a:latin typeface="微软雅黑" panose="020B0503020204020204" pitchFamily="34" charset="-122"/>
              <a:ea typeface="微软雅黑" panose="020B0503020204020204" pitchFamily="34" charset="-122"/>
            </a:endParaRPr>
          </a:p>
          <a:p>
            <a:pPr marL="0" indent="0">
              <a:buNone/>
            </a:pPr>
            <a:r>
              <a:rPr lang="zh-CN" altLang="en-US" sz="1600" dirty="0">
                <a:latin typeface="微软雅黑" panose="020B0503020204020204" pitchFamily="34" charset="-122"/>
                <a:ea typeface="微软雅黑" panose="020B0503020204020204" pitchFamily="34" charset="-122"/>
              </a:rPr>
              <a:t>       说明</a:t>
            </a:r>
            <a:endParaRPr lang="en-US" altLang="zh-CN" sz="1600" dirty="0">
              <a:latin typeface="微软雅黑" panose="020B0503020204020204" pitchFamily="34" charset="-122"/>
              <a:ea typeface="微软雅黑" panose="020B0503020204020204" pitchFamily="34" charset="-122"/>
            </a:endParaRPr>
          </a:p>
          <a:p>
            <a:pPr marL="0" indent="0">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在应用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服务分发阶段，</a:t>
            </a:r>
            <a:r>
              <a:rPr lang="en-US" altLang="zh-CN" sz="1600" dirty="0" err="1">
                <a:latin typeface="微软雅黑" panose="020B0503020204020204" pitchFamily="34" charset="-122"/>
                <a:ea typeface="微软雅黑" panose="020B0503020204020204" pitchFamily="34" charset="-122"/>
              </a:rPr>
              <a:t>HarmonyOS</a:t>
            </a:r>
            <a:r>
              <a:rPr lang="zh-CN" altLang="en-US" sz="1600" dirty="0">
                <a:latin typeface="微软雅黑" panose="020B0503020204020204" pitchFamily="34" charset="-122"/>
                <a:ea typeface="微软雅黑" panose="020B0503020204020204" pitchFamily="34" charset="-122"/>
              </a:rPr>
              <a:t>应用将被分发至应用市场，原子化服务将会被分发至服务中心。因此，如果申请原子化服务的签名证书，在“创建应用”操作时，“是否原子化服务”选项请选择“是”。</a:t>
            </a:r>
            <a:endParaRPr lang="zh-CN" altLang="en-US" sz="1600" dirty="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申请发布证书和</a:t>
            </a:r>
            <a:r>
              <a:rPr lang="en-US" altLang="zh-CN" sz="1600" dirty="0">
                <a:latin typeface="微软雅黑" panose="020B0503020204020204" pitchFamily="34" charset="-122"/>
                <a:ea typeface="微软雅黑" panose="020B0503020204020204" pitchFamily="34" charset="-122"/>
              </a:rPr>
              <a:t>Profile</a:t>
            </a:r>
            <a:r>
              <a:rPr lang="zh-CN" altLang="en-US" sz="1600" dirty="0">
                <a:latin typeface="微软雅黑" panose="020B0503020204020204" pitchFamily="34" charset="-122"/>
                <a:ea typeface="微软雅黑" panose="020B0503020204020204" pitchFamily="34" charset="-122"/>
              </a:rPr>
              <a:t>文件：在</a:t>
            </a:r>
            <a:r>
              <a:rPr lang="en-US" altLang="zh-CN" sz="1600" dirty="0" err="1">
                <a:latin typeface="微软雅黑" panose="020B0503020204020204" pitchFamily="34" charset="-122"/>
                <a:ea typeface="微软雅黑" panose="020B0503020204020204" pitchFamily="34" charset="-122"/>
              </a:rPr>
              <a:t>AppGallery</a:t>
            </a:r>
            <a:r>
              <a:rPr lang="en-US" altLang="zh-CN" sz="1600" dirty="0">
                <a:latin typeface="微软雅黑" panose="020B0503020204020204" pitchFamily="34" charset="-122"/>
                <a:ea typeface="微软雅黑" panose="020B0503020204020204" pitchFamily="34" charset="-122"/>
              </a:rPr>
              <a:t> Connect</a:t>
            </a:r>
            <a:r>
              <a:rPr lang="zh-CN" altLang="en-US" sz="1600" dirty="0">
                <a:latin typeface="微软雅黑" panose="020B0503020204020204" pitchFamily="34" charset="-122"/>
                <a:ea typeface="微软雅黑" panose="020B0503020204020204" pitchFamily="34" charset="-122"/>
              </a:rPr>
              <a:t>中申请、下载发布证书和</a:t>
            </a:r>
            <a:r>
              <a:rPr lang="en-US" altLang="zh-CN" sz="1600" dirty="0">
                <a:latin typeface="微软雅黑" panose="020B0503020204020204" pitchFamily="34" charset="-122"/>
                <a:ea typeface="微软雅黑" panose="020B0503020204020204" pitchFamily="34" charset="-122"/>
              </a:rPr>
              <a:t>Profile</a:t>
            </a:r>
            <a:r>
              <a:rPr lang="zh-CN" altLang="en-US" sz="1600" dirty="0">
                <a:latin typeface="微软雅黑" panose="020B0503020204020204" pitchFamily="34" charset="-122"/>
                <a:ea typeface="微软雅黑" panose="020B0503020204020204" pitchFamily="34" charset="-122"/>
              </a:rPr>
              <a:t>文件</a:t>
            </a:r>
            <a:endParaRPr lang="zh-CN" altLang="en-US" sz="1600" dirty="0">
              <a:latin typeface="微软雅黑" panose="020B0503020204020204" pitchFamily="34" charset="-122"/>
              <a:ea typeface="微软雅黑" panose="020B0503020204020204" pitchFamily="34" charset="-122"/>
            </a:endParaRPr>
          </a:p>
          <a:p>
            <a:pPr marL="0" indent="0">
              <a:buNone/>
            </a:pPr>
            <a:endParaRPr lang="en-US" altLang="zh-CN" sz="1600" dirty="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266"/>
            <a:ext cx="12192000" cy="4770438"/>
          </a:xfrm>
        </p:spPr>
        <p:txBody>
          <a:bodyPr>
            <a:normAutofit/>
          </a:bodyPr>
          <a:lstStyle/>
          <a:p>
            <a:pPr marL="0" indent="0">
              <a:buNone/>
            </a:pPr>
            <a:r>
              <a:rPr lang="en-US" sz="1600" b="1">
                <a:latin typeface="微软雅黑" panose="020B0503020204020204" pitchFamily="34" charset="-122"/>
                <a:ea typeface="微软雅黑" panose="020B0503020204020204" pitchFamily="34" charset="-122"/>
              </a:rPr>
              <a:t>申请发布证书</a:t>
            </a:r>
            <a:endParaRPr lang="en-US" sz="1600" b="1">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1.</a:t>
            </a:r>
            <a:r>
              <a:rPr sz="1600">
                <a:latin typeface="微软雅黑" panose="020B0503020204020204" pitchFamily="34" charset="-122"/>
                <a:ea typeface="微软雅黑" panose="020B0503020204020204" pitchFamily="34" charset="-122"/>
              </a:rPr>
              <a:t>登录AppGallery Connect，选择“用户与访问”。</a:t>
            </a: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2.</a:t>
            </a:r>
            <a:r>
              <a:rPr sz="1600">
                <a:latin typeface="微软雅黑" panose="020B0503020204020204" pitchFamily="34" charset="-122"/>
                <a:ea typeface="微软雅黑" panose="020B0503020204020204" pitchFamily="34" charset="-122"/>
              </a:rPr>
              <a:t>在左侧导航栏点击“证书管理”，进入“证书管理”页面，点击“新增证书”。</a:t>
            </a:r>
            <a:endParaRPr sz="160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715135" y="2531110"/>
            <a:ext cx="7914005" cy="2930525"/>
          </a:xfrm>
          <a:prstGeom prst="rect">
            <a:avLst/>
          </a:prstGeom>
        </p:spPr>
      </p:pic>
      <p:sp>
        <p:nvSpPr>
          <p:cNvPr id="9" name="文本框 8"/>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2-2</a:t>
            </a:r>
            <a:r>
              <a:rPr lang="zh-CN" altLang="en-US" sz="2200" b="1"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申请发布证书和Profile文件</a:t>
            </a:r>
            <a:endParaRPr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266"/>
            <a:ext cx="12192000" cy="4770438"/>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3.</a:t>
            </a:r>
            <a:r>
              <a:rPr sz="1600">
                <a:latin typeface="微软雅黑" panose="020B0503020204020204" pitchFamily="34" charset="-122"/>
                <a:ea typeface="微软雅黑" panose="020B0503020204020204" pitchFamily="34" charset="-122"/>
              </a:rPr>
              <a:t>在弹出的“新增证书”窗口填写要申请的证书信息，点击“提交”。</a:t>
            </a:r>
            <a:endParaRPr sz="160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967990" y="1470025"/>
            <a:ext cx="5838825" cy="2208530"/>
          </a:xfrm>
          <a:prstGeom prst="rect">
            <a:avLst/>
          </a:prstGeom>
        </p:spPr>
      </p:pic>
      <p:pic>
        <p:nvPicPr>
          <p:cNvPr id="7" name="图片 6"/>
          <p:cNvPicPr>
            <a:picLocks noChangeAspect="1"/>
          </p:cNvPicPr>
          <p:nvPr/>
        </p:nvPicPr>
        <p:blipFill>
          <a:blip r:embed="rId2"/>
          <a:stretch>
            <a:fillRect/>
          </a:stretch>
        </p:blipFill>
        <p:spPr>
          <a:xfrm>
            <a:off x="3027045" y="4559935"/>
            <a:ext cx="5492115" cy="177165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08742" y="530933"/>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本章目标</a:t>
            </a:r>
            <a:endParaRPr lang="zh-CN" altLang="en-US" sz="2200" b="1" dirty="0"/>
          </a:p>
        </p:txBody>
      </p:sp>
      <p:sp>
        <p:nvSpPr>
          <p:cNvPr id="5" name="文本框 4"/>
          <p:cNvSpPr txBox="1"/>
          <p:nvPr/>
        </p:nvSpPr>
        <p:spPr>
          <a:xfrm>
            <a:off x="838200" y="1610360"/>
            <a:ext cx="8418195" cy="2584450"/>
          </a:xfrm>
          <a:prstGeom prst="rect">
            <a:avLst/>
          </a:prstGeom>
          <a:noFill/>
        </p:spPr>
        <p:txBody>
          <a:bodyPr wrap="square">
            <a:spAutoFit/>
          </a:bodyPr>
          <a:lstStyle/>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了解应用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服务发布</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了解项目和应用介绍</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掌握配置应用基本信息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掌握发布应用（APK）</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掌握发布HarmonyOS应用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掌握项目开发流程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266"/>
            <a:ext cx="12192000" cy="4770438"/>
          </a:xfrm>
        </p:spPr>
        <p:txBody>
          <a:bodyPr>
            <a:normAutofit lnSpcReduction="10000"/>
          </a:bodyPr>
          <a:lstStyle/>
          <a:p>
            <a:pPr marL="0" indent="0">
              <a:buNone/>
            </a:pPr>
            <a:r>
              <a:rPr lang="en-US" sz="1600">
                <a:latin typeface="微软雅黑" panose="020B0503020204020204" pitchFamily="34" charset="-122"/>
                <a:ea typeface="微软雅黑" panose="020B0503020204020204" pitchFamily="34" charset="-122"/>
              </a:rPr>
              <a:t>4.</a:t>
            </a:r>
            <a:r>
              <a:rPr sz="1600">
                <a:latin typeface="微软雅黑" panose="020B0503020204020204" pitchFamily="34" charset="-122"/>
                <a:ea typeface="微软雅黑" panose="020B0503020204020204" pitchFamily="34" charset="-122"/>
              </a:rPr>
              <a:t>证书申请成功后，“证书管理”页面展示证书名称、证书类型和失效日期。</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点击“下载”，可下载证书。</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如证书已过期或无需再使用，点击“废除”即可删除。</a:t>
            </a:r>
            <a:endParaRPr sz="160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497330" y="1517015"/>
            <a:ext cx="8072120" cy="2076450"/>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266"/>
            <a:ext cx="12192000" cy="4770438"/>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1.</a:t>
            </a:r>
            <a:r>
              <a:rPr sz="1600">
                <a:latin typeface="微软雅黑" panose="020B0503020204020204" pitchFamily="34" charset="-122"/>
                <a:ea typeface="微软雅黑" panose="020B0503020204020204" pitchFamily="34" charset="-122"/>
              </a:rPr>
              <a:t>登录AppGallery Connect，选择“我的项目”。</a:t>
            </a: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2.</a:t>
            </a:r>
            <a:r>
              <a:rPr sz="1600">
                <a:latin typeface="微软雅黑" panose="020B0503020204020204" pitchFamily="34" charset="-122"/>
                <a:ea typeface="微软雅黑" panose="020B0503020204020204" pitchFamily="34" charset="-122"/>
              </a:rPr>
              <a:t>找到您的项目，点击您创建的HarmonyOS应用。</a:t>
            </a: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3.</a:t>
            </a:r>
            <a:r>
              <a:rPr sz="1600">
                <a:latin typeface="微软雅黑" panose="020B0503020204020204" pitchFamily="34" charset="-122"/>
                <a:ea typeface="微软雅黑" panose="020B0503020204020204" pitchFamily="34" charset="-122"/>
              </a:rPr>
              <a:t>在左侧导航栏选择“HarmonyOS应用 &gt; HAP Provision Profile管理”，进入“管理HAP Provision Profile”页面，点击右上角“添加”。</a:t>
            </a:r>
            <a:endParaRPr sz="160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p:txBody>
      </p:sp>
      <p:sp>
        <p:nvSpPr>
          <p:cNvPr id="4" name="标题 1"/>
          <p:cNvSpPr>
            <a:spLocks noGrp="1"/>
          </p:cNvSpPr>
          <p:nvPr>
            <p:ph type="title"/>
          </p:nvPr>
        </p:nvSpPr>
        <p:spPr>
          <a:xfrm>
            <a:off x="220740" y="86370"/>
            <a:ext cx="11573813" cy="604910"/>
          </a:xfrm>
        </p:spPr>
        <p:txBody>
          <a:bodyPr>
            <a:normAutofit/>
          </a:bodyPr>
          <a:lstStyle/>
          <a:p>
            <a:r>
              <a:rPr sz="3200" dirty="0">
                <a:latin typeface="微软雅黑" panose="020B0503020204020204" pitchFamily="34" charset="-122"/>
                <a:ea typeface="微软雅黑" panose="020B0503020204020204" pitchFamily="34" charset="-122"/>
                <a:sym typeface="+mn-ea"/>
              </a:rPr>
              <a:t>申请发布Profile</a:t>
            </a:r>
            <a:endParaRPr sz="32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631825" y="2922905"/>
            <a:ext cx="2609850" cy="1971675"/>
          </a:xfrm>
          <a:prstGeom prst="rect">
            <a:avLst/>
          </a:prstGeom>
        </p:spPr>
      </p:pic>
      <p:pic>
        <p:nvPicPr>
          <p:cNvPr id="6" name="图片 5"/>
          <p:cNvPicPr>
            <a:picLocks noChangeAspect="1"/>
          </p:cNvPicPr>
          <p:nvPr/>
        </p:nvPicPr>
        <p:blipFill>
          <a:blip r:embed="rId2"/>
          <a:stretch>
            <a:fillRect/>
          </a:stretch>
        </p:blipFill>
        <p:spPr>
          <a:xfrm>
            <a:off x="3835400" y="2922905"/>
            <a:ext cx="7477760" cy="2276475"/>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266"/>
            <a:ext cx="12192000" cy="4770438"/>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4.</a:t>
            </a:r>
            <a:r>
              <a:rPr sz="1600">
                <a:latin typeface="微软雅黑" panose="020B0503020204020204" pitchFamily="34" charset="-122"/>
                <a:ea typeface="微软雅黑" panose="020B0503020204020204" pitchFamily="34" charset="-122"/>
              </a:rPr>
              <a:t>在弹出的“HarmonyAppProvision信息”窗口中添加Profile，完成后点击“提交”。</a:t>
            </a:r>
            <a:endParaRPr sz="160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7283450" y="2074545"/>
            <a:ext cx="4330065" cy="3648075"/>
          </a:xfrm>
          <a:prstGeom prst="rect">
            <a:avLst/>
          </a:prstGeom>
        </p:spPr>
      </p:pic>
      <p:pic>
        <p:nvPicPr>
          <p:cNvPr id="7" name="图片 6"/>
          <p:cNvPicPr>
            <a:picLocks noChangeAspect="1"/>
          </p:cNvPicPr>
          <p:nvPr/>
        </p:nvPicPr>
        <p:blipFill>
          <a:blip r:embed="rId2"/>
          <a:stretch>
            <a:fillRect/>
          </a:stretch>
        </p:blipFill>
        <p:spPr>
          <a:xfrm>
            <a:off x="607695" y="1498600"/>
            <a:ext cx="5886450" cy="4800600"/>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266"/>
            <a:ext cx="12192000" cy="4770438"/>
          </a:xfrm>
        </p:spPr>
        <p:txBody>
          <a:bodyPr>
            <a:normAutofit lnSpcReduction="10000"/>
          </a:bodyPr>
          <a:lstStyle/>
          <a:p>
            <a:pPr marL="0" indent="0">
              <a:buNone/>
            </a:pPr>
            <a:r>
              <a:rPr lang="en-US" sz="1600">
                <a:latin typeface="微软雅黑" panose="020B0503020204020204" pitchFamily="34" charset="-122"/>
                <a:ea typeface="微软雅黑" panose="020B0503020204020204" pitchFamily="34" charset="-122"/>
              </a:rPr>
              <a:t>5.</a:t>
            </a:r>
            <a:r>
              <a:rPr sz="1600">
                <a:latin typeface="微软雅黑" panose="020B0503020204020204" pitchFamily="34" charset="-122"/>
                <a:ea typeface="微软雅黑" panose="020B0503020204020204" pitchFamily="34" charset="-122"/>
              </a:rPr>
              <a:t>发布Profile申请成功后，“管理HAP Provision Profile”页面展示Profile名称、Profile类型、添加的证书和失效日期。</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点击“删除”，在确认框中点击“确认”，可删除Profile文件。</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点击“下载”，可下载Profile文件。</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点击“查看”，可了解Profile关联的包名、选择的受限权限等更多信息。</a:t>
            </a:r>
            <a:endParaRPr sz="160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585595" y="1622425"/>
            <a:ext cx="9021445" cy="2095500"/>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sz="1600" b="1">
                <a:latin typeface="微软雅黑" panose="020B0503020204020204" pitchFamily="34" charset="-122"/>
                <a:ea typeface="微软雅黑" panose="020B0503020204020204" pitchFamily="34" charset="-122"/>
              </a:rPr>
              <a:t>配置签名信息</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使用制作的私钥（.p12）文件、在AppGallery Connect中申请的证书（.cer）文件和Profile（.p7b）文件，在DevEco Studio配置工程的签名信息，构建携带发布签名信息的APP。</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在File &gt; Project Structure &gt; Project &gt; Signing Configs &gt; default界面中，取消“Automatically generate signature”勾选项，然后配置工程的签名信息。</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sym typeface="+mn-ea"/>
              </a:rPr>
              <a:t>Store File：选择密钥库文件，文件后缀为.p12。</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sym typeface="+mn-ea"/>
              </a:rPr>
              <a:t>Store Password：输入密钥库密码。</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sym typeface="+mn-ea"/>
              </a:rPr>
              <a:t>Key Alias：输入密钥的别名信息。</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sym typeface="+mn-ea"/>
              </a:rPr>
              <a:t>Key Password：输入密钥的密码。</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sym typeface="+mn-ea"/>
              </a:rPr>
              <a:t>Sign Alg：签名算法，固定为SHA256withECDSA。</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sym typeface="+mn-ea"/>
              </a:rPr>
              <a:t>Profile File：选择申请的发布Profile文件，文件后缀为.p7b。</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sym typeface="+mn-ea"/>
              </a:rPr>
              <a:t>Certpath File：选择申请的发布数字证书文件，文件后缀为.cer。</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p:txBody>
      </p:sp>
      <p:sp>
        <p:nvSpPr>
          <p:cNvPr id="9" name="文本框 8"/>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2-3</a:t>
            </a:r>
            <a:r>
              <a:rPr lang="zh-CN" altLang="en-US" sz="2200" b="1"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编译构建App</a:t>
            </a:r>
            <a:endParaRPr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03885" y="1051560"/>
            <a:ext cx="10810875" cy="4754880"/>
          </a:xfrm>
          <a:prstGeom prst="rect">
            <a:avLst/>
          </a:prstGeom>
        </p:spPr>
      </p:pic>
      <p:sp>
        <p:nvSpPr>
          <p:cNvPr id="4" name="文本框 3"/>
          <p:cNvSpPr txBox="1"/>
          <p:nvPr/>
        </p:nvSpPr>
        <p:spPr>
          <a:xfrm>
            <a:off x="191770" y="6182995"/>
            <a:ext cx="11377295" cy="368300"/>
          </a:xfrm>
          <a:prstGeom prst="rect">
            <a:avLst/>
          </a:prstGeom>
          <a:noFill/>
        </p:spPr>
        <p:txBody>
          <a:bodyPr wrap="square" rtlCol="0" anchor="t">
            <a:spAutoFit/>
          </a:bodyPr>
          <a:lstStyle/>
          <a:p>
            <a:r>
              <a:rPr lang="zh-CN" altLang="en-US"/>
              <a:t>设置完签名信息后，单击OK进行保存，然后使用DevEco Studio生成APP</a:t>
            </a:r>
            <a:endParaRPr lang="zh-CN" altLang="en-US"/>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266"/>
            <a:ext cx="12192000" cy="4770438"/>
          </a:xfrm>
        </p:spPr>
        <p:txBody>
          <a:bodyPr>
            <a:normAutofit/>
          </a:bodyPr>
          <a:lstStyle/>
          <a:p>
            <a:pPr marL="0" indent="0">
              <a:buNone/>
            </a:pPr>
            <a:r>
              <a:rPr sz="1600">
                <a:latin typeface="微软雅黑" panose="020B0503020204020204" pitchFamily="34" charset="-122"/>
                <a:ea typeface="微软雅黑" panose="020B0503020204020204" pitchFamily="34" charset="-122"/>
              </a:rPr>
              <a:t>编译构建APP</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打包APP时，DevEco Studio会将工程目录下的所有HAP模块打包到APP中，因此，如果工程目录中存在不需要打包到APP的HAP模块，请手动删除后再进行编译构建生成APP。</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单击Build &gt; Build Hap(s)/APP(s) &gt; Build APP(s)，等待编译构建完成已签名的APP。</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编译构建完成后，可以在工程目录build &gt; outputs &gt; app &gt; release下，获取带签名的APP。</a:t>
            </a:r>
            <a:endParaRPr sz="16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87040" y="3582670"/>
            <a:ext cx="5314950" cy="1133475"/>
          </a:xfrm>
          <a:prstGeom prst="rect">
            <a:avLst/>
          </a:prstGeom>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sz="1600">
                <a:latin typeface="微软雅黑" panose="020B0503020204020204" pitchFamily="34" charset="-122"/>
                <a:ea typeface="微软雅黑" panose="020B0503020204020204" pitchFamily="34" charset="-122"/>
              </a:rPr>
              <a:t>当您的应用开发和测试完成后，您可以在AppGallery Connect（以下简称AGC）正式提交应用上架申请，华为审核人员审核通过后应用就会变为“已上架”状态，用户可在华为应用市场搜索到您的应用。</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操作流程</a:t>
            </a:r>
            <a:endParaRPr sz="160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544320" y="1999615"/>
            <a:ext cx="8639175" cy="4371975"/>
          </a:xfrm>
          <a:prstGeom prst="rect">
            <a:avLst/>
          </a:prstGeom>
        </p:spPr>
      </p:pic>
      <p:sp>
        <p:nvSpPr>
          <p:cNvPr id="2" name="文本框 1"/>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2-4</a:t>
            </a:r>
            <a:r>
              <a:rPr lang="zh-CN" altLang="en-US" sz="2200" b="1"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上架HarmonyOS应用</a:t>
            </a:r>
            <a:endParaRPr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sz="1600">
                <a:latin typeface="微软雅黑" panose="020B0503020204020204" pitchFamily="34" charset="-122"/>
                <a:ea typeface="微软雅黑" panose="020B0503020204020204" pitchFamily="34" charset="-122"/>
              </a:rPr>
              <a:t>操作流程</a:t>
            </a:r>
            <a:endParaRPr sz="1600">
              <a:latin typeface="微软雅黑" panose="020B0503020204020204" pitchFamily="34" charset="-122"/>
              <a:ea typeface="微软雅黑" panose="020B0503020204020204" pitchFamily="34" charset="-122"/>
            </a:endParaRPr>
          </a:p>
        </p:txBody>
      </p:sp>
      <p:sp>
        <p:nvSpPr>
          <p:cNvPr id="5" name="标题 4"/>
          <p:cNvSpPr>
            <a:spLocks noGrp="1"/>
          </p:cNvSpPr>
          <p:nvPr>
            <p:ph type="title"/>
          </p:nvPr>
        </p:nvSpPr>
        <p:spPr>
          <a:xfrm>
            <a:off x="182245" y="83820"/>
            <a:ext cx="11573510" cy="607695"/>
          </a:xfrm>
        </p:spPr>
        <p:txBody>
          <a:bodyPr>
            <a:normAutofit/>
          </a:bodyPr>
          <a:lstStyle/>
          <a:p>
            <a:r>
              <a:rPr>
                <a:latin typeface="微软雅黑" panose="020B0503020204020204" pitchFamily="34" charset="-122"/>
                <a:ea typeface="微软雅黑" panose="020B0503020204020204" pitchFamily="34" charset="-122"/>
                <a:sym typeface="+mn-ea"/>
              </a:rPr>
              <a:t>配置应用信息</a:t>
            </a:r>
            <a:endParaRPr lang="zh-CN" altLang="en-US"/>
          </a:p>
        </p:txBody>
      </p:sp>
      <p:pic>
        <p:nvPicPr>
          <p:cNvPr id="6" name="图片 5"/>
          <p:cNvPicPr>
            <a:picLocks noChangeAspect="1"/>
          </p:cNvPicPr>
          <p:nvPr/>
        </p:nvPicPr>
        <p:blipFill>
          <a:blip r:embed="rId1"/>
          <a:stretch>
            <a:fillRect/>
          </a:stretch>
        </p:blipFill>
        <p:spPr>
          <a:xfrm>
            <a:off x="1160145" y="1657350"/>
            <a:ext cx="8667750" cy="4256405"/>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1.</a:t>
            </a:r>
            <a:r>
              <a:rPr sz="1600">
                <a:latin typeface="微软雅黑" panose="020B0503020204020204" pitchFamily="34" charset="-122"/>
                <a:ea typeface="微软雅黑" panose="020B0503020204020204" pitchFamily="34" charset="-122"/>
              </a:rPr>
              <a:t>登录AppGallery Connect，选择“我的应用”。</a:t>
            </a: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2.</a:t>
            </a:r>
            <a:r>
              <a:rPr sz="1600">
                <a:latin typeface="微软雅黑" panose="020B0503020204020204" pitchFamily="34" charset="-122"/>
                <a:ea typeface="微软雅黑" panose="020B0503020204020204" pitchFamily="34" charset="-122"/>
              </a:rPr>
              <a:t>在应用列表首页中点击“HarmonyOS应用”页签。</a:t>
            </a: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3.</a:t>
            </a:r>
            <a:r>
              <a:rPr sz="1600">
                <a:latin typeface="微软雅黑" panose="020B0503020204020204" pitchFamily="34" charset="-122"/>
                <a:ea typeface="微软雅黑" panose="020B0503020204020204" pitchFamily="34" charset="-122"/>
              </a:rPr>
              <a:t>点击待发布的HarmonyOS应用名称，在左侧导航栏选择“应用信息”菜单。</a:t>
            </a: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4.</a:t>
            </a:r>
            <a:r>
              <a:rPr sz="1600">
                <a:latin typeface="微软雅黑" panose="020B0503020204020204" pitchFamily="34" charset="-122"/>
                <a:ea typeface="微软雅黑" panose="020B0503020204020204" pitchFamily="34" charset="-122"/>
              </a:rPr>
              <a:t>如果您尚未签署华为HarmonyOS服务开放平台合作协议，此时会弹出华为HarmonyOS服务开放平台合作协议对话框，您需按提示进行协议签署。否则，页面将跳转回AGC首页，您将无法继续发布HarmonyOS应用。</a:t>
            </a:r>
            <a:endParaRPr sz="16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63220" y="3771265"/>
            <a:ext cx="6805295" cy="2733675"/>
          </a:xfrm>
          <a:prstGeom prst="rect">
            <a:avLst/>
          </a:prstGeom>
        </p:spPr>
      </p:pic>
      <p:pic>
        <p:nvPicPr>
          <p:cNvPr id="4" name="图片 3"/>
          <p:cNvPicPr>
            <a:picLocks noChangeAspect="1"/>
          </p:cNvPicPr>
          <p:nvPr/>
        </p:nvPicPr>
        <p:blipFill>
          <a:blip r:embed="rId2"/>
          <a:stretch>
            <a:fillRect/>
          </a:stretch>
        </p:blipFill>
        <p:spPr>
          <a:xfrm>
            <a:off x="8008620" y="3614420"/>
            <a:ext cx="3635375" cy="3048000"/>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08742" y="530933"/>
            <a:ext cx="6098458"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本章内容</a:t>
            </a:r>
            <a:endParaRPr lang="zh-CN" altLang="en-US" sz="2200" b="1" dirty="0"/>
          </a:p>
        </p:txBody>
      </p:sp>
      <p:sp>
        <p:nvSpPr>
          <p:cNvPr id="13" name="文本框 12"/>
          <p:cNvSpPr txBox="1"/>
          <p:nvPr/>
        </p:nvSpPr>
        <p:spPr>
          <a:xfrm>
            <a:off x="708742" y="1831586"/>
            <a:ext cx="8418195" cy="1337945"/>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节：</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AppGallery</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 Connect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（以下简称</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AGC</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节：应用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服务发布</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节：项目介绍</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5.</a:t>
            </a:r>
            <a:r>
              <a:rPr sz="1600">
                <a:latin typeface="微软雅黑" panose="020B0503020204020204" pitchFamily="34" charset="-122"/>
                <a:ea typeface="微软雅黑" panose="020B0503020204020204" pitchFamily="34" charset="-122"/>
              </a:rPr>
              <a:t>在“应用信息”页面配置HarmonyOS应用的“基本信息”，具体要求如下表。</a:t>
            </a:r>
            <a:endParaRPr sz="160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935470" y="1769110"/>
            <a:ext cx="4697095" cy="4502785"/>
          </a:xfrm>
          <a:prstGeom prst="rect">
            <a:avLst/>
          </a:prstGeom>
        </p:spPr>
      </p:pic>
      <p:pic>
        <p:nvPicPr>
          <p:cNvPr id="4" name="图片 3"/>
          <p:cNvPicPr>
            <a:picLocks noChangeAspect="1"/>
          </p:cNvPicPr>
          <p:nvPr/>
        </p:nvPicPr>
        <p:blipFill>
          <a:blip r:embed="rId2"/>
          <a:stretch>
            <a:fillRect/>
          </a:stretch>
        </p:blipFill>
        <p:spPr>
          <a:xfrm>
            <a:off x="518795" y="1548130"/>
            <a:ext cx="6013450" cy="4945380"/>
          </a:xfrm>
          <a:prstGeom prst="rect">
            <a:avLst/>
          </a:prstGeom>
        </p:spPr>
      </p:pic>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6.</a:t>
            </a:r>
            <a:r>
              <a:rPr sz="1600">
                <a:latin typeface="微软雅黑" panose="020B0503020204020204" pitchFamily="34" charset="-122"/>
                <a:ea typeface="微软雅黑" panose="020B0503020204020204" pitchFamily="34" charset="-122"/>
              </a:rPr>
              <a:t>配置HarmonyOS应用的“可本地化基础信息”。</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513840" y="1565910"/>
            <a:ext cx="9029700" cy="4417060"/>
          </a:xfrm>
          <a:prstGeom prst="rect">
            <a:avLst/>
          </a:prstGeom>
        </p:spPr>
      </p:pic>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7.</a:t>
            </a:r>
            <a:r>
              <a:rPr sz="1600">
                <a:latin typeface="微软雅黑" panose="020B0503020204020204" pitchFamily="34" charset="-122"/>
                <a:ea typeface="微软雅黑" panose="020B0503020204020204" pitchFamily="34" charset="-122"/>
              </a:rPr>
              <a:t>配置HarmonyOS应用的“应用分类”，详情请参见设置应用分类。</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设置应用分类</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设置应用的二级和三级分类。</a:t>
            </a:r>
            <a:endParaRPr sz="16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834390" y="2470150"/>
            <a:ext cx="9734550" cy="2819400"/>
          </a:xfrm>
          <a:prstGeom prst="rect">
            <a:avLst/>
          </a:prstGeom>
        </p:spPr>
      </p:pic>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8.</a:t>
            </a:r>
            <a:r>
              <a:rPr sz="1600">
                <a:latin typeface="微软雅黑" panose="020B0503020204020204" pitchFamily="34" charset="-122"/>
                <a:ea typeface="微软雅黑" panose="020B0503020204020204" pitchFamily="34" charset="-122"/>
              </a:rPr>
              <a:t>配置HarmonyOS应用的“开发者服务信息”，详情请参见配置开发者服务信息。</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配置开发者服务信息</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您还可以配置您的开发者服务信息，该信息会向您应用发布区域的用户公开，便于用户了解更多应用信息。开发者服务信息包括：</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只读显示：供应商名称、供应商名称（英文）、开发者名称、开发者名称（英文）</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选填： 官网（仅支持中国大陆企业/个人开发者、海外企业开发者的非游戏类应用）</a:t>
            </a:r>
            <a:endParaRPr sz="1600">
              <a:latin typeface="微软雅黑" panose="020B0503020204020204" pitchFamily="34" charset="-122"/>
              <a:ea typeface="微软雅黑" panose="020B0503020204020204" pitchFamily="34" charset="-122"/>
            </a:endParaRPr>
          </a:p>
          <a:p>
            <a:pPr marL="457200" lvl="1" indent="0">
              <a:buNone/>
            </a:pPr>
            <a:endParaRPr sz="1600">
              <a:latin typeface="微软雅黑" panose="020B0503020204020204" pitchFamily="34" charset="-122"/>
              <a:ea typeface="微软雅黑" panose="020B0503020204020204" pitchFamily="34" charset="-122"/>
            </a:endParaRPr>
          </a:p>
          <a:p>
            <a:pPr marL="457200" lvl="1" indent="0">
              <a:buNone/>
            </a:pP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9.</a:t>
            </a:r>
            <a:r>
              <a:rPr sz="1600">
                <a:latin typeface="微软雅黑" panose="020B0503020204020204" pitchFamily="34" charset="-122"/>
                <a:ea typeface="微软雅黑" panose="020B0503020204020204" pitchFamily="34" charset="-122"/>
              </a:rPr>
              <a:t>配置完成后点击“下一步”，在弹窗中点击“确认”，进入“准备提交”页面，开始设置版本信息。</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应用信息最终配置完成后，点击页面右上角的“下一步”，在弹出的提示框中点击“确认”后，即可进入“准备提交”页面，进行发布应用的操作。</a:t>
            </a:r>
            <a:endParaRPr sz="160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sz="1600" b="1">
                <a:latin typeface="微软雅黑" panose="020B0503020204020204" pitchFamily="34" charset="-122"/>
                <a:ea typeface="微软雅黑" panose="020B0503020204020204" pitchFamily="34" charset="-122"/>
                <a:sym typeface="+mn-ea"/>
              </a:rPr>
              <a:t>前提条件</a:t>
            </a:r>
            <a:endParaRPr sz="1600" b="1">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sym typeface="+mn-ea"/>
              </a:rPr>
              <a:t>您的应用必须满足华为应用市场的审核要求，具体请参见审核指南。如果您的应用是联运应用，还需满足联运服务要求，具体请参见联运服务上架前Checklist。</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sym typeface="+mn-ea"/>
              </a:rPr>
              <a:t>您已准备应用的APK软件包，满足如下要求 ：</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sym typeface="+mn-ea"/>
              </a:rPr>
              <a:t>软件包大小在4GB以内。</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sym typeface="+mn-ea"/>
              </a:rPr>
              <a:t>应用包名未被已上架的应用占用。</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sym typeface="+mn-ea"/>
              </a:rPr>
              <a:t>如果创建应用时配置了应用包名，软件包中的应用包名必须与创建应用时配置的应用包名一致。</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sym typeface="+mn-ea"/>
              </a:rPr>
              <a:t>应用发布中国大陆时，软件包中的简体中文应用名称必须与应用信息中配置的简体中文应用名称一致。</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p:txBody>
      </p:sp>
      <p:sp>
        <p:nvSpPr>
          <p:cNvPr id="5" name="标题 4"/>
          <p:cNvSpPr>
            <a:spLocks noGrp="1"/>
          </p:cNvSpPr>
          <p:nvPr>
            <p:ph type="title"/>
          </p:nvPr>
        </p:nvSpPr>
        <p:spPr>
          <a:xfrm>
            <a:off x="182245" y="83820"/>
            <a:ext cx="11573510" cy="607695"/>
          </a:xfrm>
        </p:spPr>
        <p:txBody>
          <a:bodyPr>
            <a:normAutofit/>
          </a:bodyPr>
          <a:lstStyle/>
          <a:p>
            <a:r>
              <a:rPr>
                <a:latin typeface="微软雅黑" panose="020B0503020204020204" pitchFamily="34" charset="-122"/>
                <a:ea typeface="微软雅黑" panose="020B0503020204020204" pitchFamily="34" charset="-122"/>
                <a:sym typeface="+mn-ea"/>
              </a:rPr>
              <a:t>发布应用（APK）</a:t>
            </a:r>
            <a:endParaRPr>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sz="1600">
                <a:latin typeface="微软雅黑" panose="020B0503020204020204" pitchFamily="34" charset="-122"/>
                <a:ea typeface="微软雅黑" panose="020B0503020204020204" pitchFamily="34" charset="-122"/>
              </a:rPr>
              <a:t>需要提前准备如下信息</a:t>
            </a:r>
            <a:endParaRPr sz="16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005330" y="1210310"/>
            <a:ext cx="8181975" cy="5501005"/>
          </a:xfrm>
          <a:prstGeom prst="rect">
            <a:avLst/>
          </a:prstGeom>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sz="1600">
                <a:latin typeface="微软雅黑" panose="020B0503020204020204" pitchFamily="34" charset="-122"/>
                <a:ea typeface="微软雅黑" panose="020B0503020204020204" pitchFamily="34" charset="-122"/>
              </a:rPr>
              <a:t>进入版本信息页面</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发布应用时选择发布国家或地区、上传软件包等操作，均在应用的版本信息页面配置，配置您需要进入版本信息页面。</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1.</a:t>
            </a:r>
            <a:r>
              <a:rPr sz="1600">
                <a:latin typeface="微软雅黑" panose="020B0503020204020204" pitchFamily="34" charset="-122"/>
                <a:ea typeface="微软雅黑" panose="020B0503020204020204" pitchFamily="34" charset="-122"/>
              </a:rPr>
              <a:t>登录 AppGallery Connect，选择“我的应用”。</a:t>
            </a: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2.</a:t>
            </a:r>
            <a:r>
              <a:rPr sz="1600">
                <a:latin typeface="微软雅黑" panose="020B0503020204020204" pitchFamily="34" charset="-122"/>
                <a:ea typeface="微软雅黑" panose="020B0503020204020204" pitchFamily="34" charset="-122"/>
              </a:rPr>
              <a:t>在应用列表中点击待发布的应用名称，在“分发”页签中选择“版本信息 &gt; 准备提交”，即可进入版本信息页面。</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92760" y="3293110"/>
            <a:ext cx="10725150" cy="3200400"/>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3.</a:t>
            </a:r>
            <a:r>
              <a:rPr sz="1600">
                <a:latin typeface="微软雅黑" panose="020B0503020204020204" pitchFamily="34" charset="-122"/>
                <a:ea typeface="微软雅黑" panose="020B0503020204020204" pitchFamily="34" charset="-122"/>
              </a:rPr>
              <a:t>设置发布国家或地区</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在版本信息页面的“发布国家或地区”栏，勾选应用需要发布的国家或地区。如您勾选下方的“新国家或区域”，华为应用市场会对未来新增的国家或地区自动发布您的应用。</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4.</a:t>
            </a:r>
            <a:r>
              <a:rPr sz="1600">
                <a:latin typeface="微软雅黑" panose="020B0503020204020204" pitchFamily="34" charset="-122"/>
                <a:ea typeface="微软雅黑" panose="020B0503020204020204" pitchFamily="34" charset="-122"/>
              </a:rPr>
              <a:t>设置是否为开放式测试版本</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开放式测试用于邀请指定的测试用户进行版本测试，被邀请的测试用户可以下载该应用进行测试，未被邀请的测试用户该应用不可见。</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正式发布的版本请选择“否”。</a:t>
            </a:r>
            <a:endParaRPr sz="1600">
              <a:latin typeface="微软雅黑" panose="020B0503020204020204" pitchFamily="34" charset="-122"/>
              <a:ea typeface="微软雅黑" panose="020B0503020204020204" pitchFamily="34" charset="-122"/>
            </a:endParaRPr>
          </a:p>
          <a:p>
            <a:pPr marL="457200" lvl="1" indent="0">
              <a:buNone/>
            </a:pPr>
            <a:r>
              <a:rPr sz="1600">
                <a:latin typeface="微软雅黑" panose="020B0503020204020204" pitchFamily="34" charset="-122"/>
                <a:ea typeface="微软雅黑" panose="020B0503020204020204" pitchFamily="34" charset="-122"/>
              </a:rPr>
              <a:t>如您想发布为开放式测试版本，选择“是”</a:t>
            </a:r>
            <a:endParaRPr sz="16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28215" y="5619750"/>
            <a:ext cx="8105775" cy="1238250"/>
          </a:xfrm>
          <a:prstGeom prst="rect">
            <a:avLst/>
          </a:prstGeom>
        </p:spPr>
      </p:pic>
      <p:pic>
        <p:nvPicPr>
          <p:cNvPr id="5" name="图片 4"/>
          <p:cNvPicPr>
            <a:picLocks noChangeAspect="1"/>
          </p:cNvPicPr>
          <p:nvPr/>
        </p:nvPicPr>
        <p:blipFill>
          <a:blip r:embed="rId2"/>
          <a:stretch>
            <a:fillRect/>
          </a:stretch>
        </p:blipFill>
        <p:spPr>
          <a:xfrm>
            <a:off x="2677160" y="1866265"/>
            <a:ext cx="8134350" cy="1742440"/>
          </a:xfrm>
          <a:prstGeom prst="rect">
            <a:avLst/>
          </a:prstGeom>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lang="en-US" sz="1600">
                <a:latin typeface="微软雅黑" panose="020B0503020204020204" pitchFamily="34" charset="-122"/>
                <a:ea typeface="微软雅黑" panose="020B0503020204020204" pitchFamily="34" charset="-122"/>
              </a:rPr>
              <a:t>5.</a:t>
            </a:r>
            <a:r>
              <a:rPr sz="1600">
                <a:latin typeface="微软雅黑" panose="020B0503020204020204" pitchFamily="34" charset="-122"/>
                <a:ea typeface="微软雅黑" panose="020B0503020204020204" pitchFamily="34" charset="-122"/>
              </a:rPr>
              <a:t>上传软件包</a:t>
            </a:r>
            <a:endParaRPr sz="1600">
              <a:latin typeface="微软雅黑" panose="020B0503020204020204" pitchFamily="34" charset="-122"/>
              <a:ea typeface="微软雅黑" panose="020B0503020204020204" pitchFamily="34" charset="-122"/>
            </a:endParaRPr>
          </a:p>
          <a:p>
            <a:pPr marL="0" indent="0">
              <a:buNone/>
            </a:pPr>
            <a:r>
              <a:rPr sz="1600">
                <a:latin typeface="微软雅黑" panose="020B0503020204020204" pitchFamily="34" charset="-122"/>
                <a:ea typeface="微软雅黑" panose="020B0503020204020204" pitchFamily="34" charset="-122"/>
              </a:rPr>
              <a:t>发布普通APK应用时，支持为该应用上传1个APK软件包，软件包要求请参见前提条件。</a:t>
            </a:r>
            <a:endParaRPr sz="1600">
              <a:latin typeface="微软雅黑" panose="020B0503020204020204" pitchFamily="34" charset="-122"/>
              <a:ea typeface="微软雅黑" panose="020B0503020204020204" pitchFamily="34" charset="-122"/>
            </a:endParaRPr>
          </a:p>
          <a:p>
            <a:pPr marL="0" indent="0">
              <a:buNone/>
            </a:pPr>
            <a:r>
              <a:rPr lang="en-US" sz="1600">
                <a:latin typeface="微软雅黑" panose="020B0503020204020204" pitchFamily="34" charset="-122"/>
                <a:ea typeface="微软雅黑" panose="020B0503020204020204" pitchFamily="34" charset="-122"/>
              </a:rPr>
              <a:t>1.</a:t>
            </a:r>
            <a:r>
              <a:rPr sz="1600">
                <a:latin typeface="微软雅黑" panose="020B0503020204020204" pitchFamily="34" charset="-122"/>
                <a:ea typeface="微软雅黑" panose="020B0503020204020204" pitchFamily="34" charset="-122"/>
              </a:rPr>
              <a:t>在版本信息页面“软件版本”栏，点击“软件包管理”。</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600835" y="2459990"/>
            <a:ext cx="8582025" cy="3400425"/>
          </a:xfrm>
          <a:prstGeom prst="rect">
            <a:avLst/>
          </a:prstGeom>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r>
              <a:rPr sz="1600">
                <a:latin typeface="微软雅黑" panose="020B0503020204020204" pitchFamily="34" charset="-122"/>
                <a:ea typeface="微软雅黑" panose="020B0503020204020204" pitchFamily="34" charset="-122"/>
              </a:rPr>
              <a:t>在“软件包管理”页面点击“上传”，上传应用软件包。上传成功后如为自动选取，则在软件包列表中选中软件包，点击“选取”。</a:t>
            </a: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562100" y="1614170"/>
            <a:ext cx="9067800" cy="3629025"/>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08741" y="530933"/>
            <a:ext cx="6798187" cy="430887"/>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第</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节：</a:t>
            </a:r>
            <a:r>
              <a:rPr lang="en-US" altLang="zh-CN" sz="2200" b="1" dirty="0">
                <a:latin typeface="微软雅黑" panose="020B0503020204020204" pitchFamily="34" charset="-122"/>
                <a:ea typeface="微软雅黑" panose="020B0503020204020204" pitchFamily="34" charset="-122"/>
                <a:sym typeface="+mn-ea"/>
              </a:rPr>
              <a:t> </a:t>
            </a:r>
            <a:r>
              <a:rPr lang="en-US" altLang="zh-CN" sz="2200" b="1" dirty="0" err="1">
                <a:latin typeface="微软雅黑" panose="020B0503020204020204" pitchFamily="34" charset="-122"/>
                <a:ea typeface="微软雅黑" panose="020B0503020204020204" pitchFamily="34" charset="-122"/>
                <a:sym typeface="+mn-ea"/>
              </a:rPr>
              <a:t>AppGallery</a:t>
            </a:r>
            <a:r>
              <a:rPr lang="en-US" altLang="zh-CN" sz="2200" b="1" dirty="0">
                <a:latin typeface="微软雅黑" panose="020B0503020204020204" pitchFamily="34" charset="-122"/>
                <a:ea typeface="微软雅黑" panose="020B0503020204020204" pitchFamily="34" charset="-122"/>
                <a:sym typeface="+mn-ea"/>
              </a:rPr>
              <a:t> Connect</a:t>
            </a:r>
            <a:endParaRPr lang="zh-CN" altLang="zh-CN" sz="2200" b="1"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856615" y="1341755"/>
            <a:ext cx="8418195" cy="2168525"/>
          </a:xfrm>
          <a:prstGeom prst="rect">
            <a:avLst/>
          </a:prstGeom>
          <a:noFill/>
        </p:spPr>
        <p:txBody>
          <a:bodyPr wrap="square">
            <a:spAutoFit/>
          </a:bodyPr>
          <a:lstStyle/>
          <a:p>
            <a:pPr algn="l" fontAlgn="auto">
              <a:lnSpc>
                <a:spcPct val="150000"/>
              </a:lnSpc>
              <a:buClrTx/>
              <a:buSzTx/>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：使用AppGallery Connect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：创建项目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14730" y="821055"/>
            <a:ext cx="10277475" cy="3019425"/>
          </a:xfrm>
          <a:prstGeom prst="rect">
            <a:avLst/>
          </a:prstGeom>
        </p:spPr>
      </p:pic>
      <p:pic>
        <p:nvPicPr>
          <p:cNvPr id="5" name="图片 4"/>
          <p:cNvPicPr>
            <a:picLocks noChangeAspect="1"/>
          </p:cNvPicPr>
          <p:nvPr/>
        </p:nvPicPr>
        <p:blipFill>
          <a:blip r:embed="rId2"/>
          <a:stretch>
            <a:fillRect/>
          </a:stretch>
        </p:blipFill>
        <p:spPr>
          <a:xfrm>
            <a:off x="1097915" y="3988435"/>
            <a:ext cx="9791700" cy="2566670"/>
          </a:xfrm>
          <a:prstGeom prst="rect">
            <a:avLst/>
          </a:prstGeom>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1515"/>
            <a:ext cx="12192000" cy="6166485"/>
          </a:xfrm>
        </p:spPr>
        <p:txBody>
          <a:bodyPr>
            <a:normAutofit/>
          </a:bodyPr>
          <a:lstStyle/>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a:p>
            <a:pPr marL="0" indent="0">
              <a:buNone/>
            </a:pPr>
            <a:endParaRPr sz="16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07415" y="1006475"/>
            <a:ext cx="10248900" cy="2780665"/>
          </a:xfrm>
          <a:prstGeom prst="rect">
            <a:avLst/>
          </a:prstGeom>
        </p:spPr>
      </p:pic>
      <p:pic>
        <p:nvPicPr>
          <p:cNvPr id="6" name="图片 5"/>
          <p:cNvPicPr>
            <a:picLocks noChangeAspect="1"/>
          </p:cNvPicPr>
          <p:nvPr/>
        </p:nvPicPr>
        <p:blipFill>
          <a:blip r:embed="rId2"/>
          <a:stretch>
            <a:fillRect/>
          </a:stretch>
        </p:blipFill>
        <p:spPr>
          <a:xfrm>
            <a:off x="1750695" y="4156710"/>
            <a:ext cx="8562975" cy="2424430"/>
          </a:xfrm>
          <a:prstGeom prst="rect">
            <a:avLst/>
          </a:prstGeom>
        </p:spPr>
      </p:pic>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77735" y="251800"/>
            <a:ext cx="6798187" cy="42989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第</a:t>
            </a:r>
            <a:r>
              <a:rPr lang="en-US" altLang="zh-CN" sz="2200" b="1" dirty="0">
                <a:latin typeface="微软雅黑" panose="020B0503020204020204" pitchFamily="34" charset="-122"/>
                <a:ea typeface="微软雅黑" panose="020B0503020204020204" pitchFamily="34" charset="-122"/>
              </a:rPr>
              <a:t>3</a:t>
            </a:r>
            <a:r>
              <a:rPr lang="zh-CN" altLang="en-US" sz="2200" b="1" dirty="0">
                <a:latin typeface="微软雅黑" panose="020B0503020204020204" pitchFamily="34" charset="-122"/>
                <a:ea typeface="微软雅黑" panose="020B0503020204020204" pitchFamily="34" charset="-122"/>
              </a:rPr>
              <a:t>节：</a:t>
            </a:r>
            <a:r>
              <a:rPr lang="zh-CN" sz="2200" b="1" dirty="0">
                <a:latin typeface="微软雅黑" panose="020B0503020204020204" pitchFamily="34" charset="-122"/>
                <a:ea typeface="微软雅黑" panose="020B0503020204020204" pitchFamily="34" charset="-122"/>
                <a:sym typeface="+mn-ea"/>
              </a:rPr>
              <a:t>项目介绍</a:t>
            </a:r>
            <a:endParaRPr lang="zh-CN" sz="2200" b="1"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838200" y="1610360"/>
            <a:ext cx="8418195" cy="3831818"/>
          </a:xfrm>
          <a:prstGeom prst="rect">
            <a:avLst/>
          </a:prstGeom>
          <a:noFill/>
        </p:spPr>
        <p:txBody>
          <a:bodyPr wrap="square">
            <a:spAutoFit/>
          </a:bodyPr>
          <a:lstStyle/>
          <a:p>
            <a:pPr algn="l" fontAlgn="auto">
              <a:lnSpc>
                <a:spcPct val="150000"/>
              </a:lnSpc>
              <a:buClrTx/>
              <a:buSzTx/>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：手机鸿蒙端的扫码点餐</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3-2</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：社区型</a:t>
            </a:r>
            <a:r>
              <a:rPr 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lang="en-US"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3-3</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：金融</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3-4</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：购物</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lang="en-US"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知识点</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：自选项目</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a:t>
            </a:r>
            <a:r>
              <a:rPr lang="zh-CN" altLang="en-US" sz="2200" b="1" dirty="0" smtClean="0">
                <a:latin typeface="微软雅黑" panose="020B0503020204020204" pitchFamily="34" charset="-122"/>
                <a:ea typeface="微软雅黑" panose="020B0503020204020204" pitchFamily="34" charset="-122"/>
              </a:rPr>
              <a:t>点</a:t>
            </a:r>
            <a:r>
              <a:rPr lang="en-US" altLang="zh-CN" sz="2200" b="1" dirty="0" smtClean="0">
                <a:latin typeface="微软雅黑" panose="020B0503020204020204" pitchFamily="34" charset="-122"/>
                <a:ea typeface="微软雅黑" panose="020B0503020204020204" pitchFamily="34" charset="-122"/>
              </a:rPr>
              <a:t>3-1</a:t>
            </a:r>
            <a:r>
              <a:rPr lang="zh-CN" altLang="en-US" sz="2200" b="1"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手机鸿蒙端的扫码点餐</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2154" y="1106905"/>
            <a:ext cx="3165231" cy="5289082"/>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7131" y="1179094"/>
            <a:ext cx="3165231" cy="5144703"/>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355" y="1280160"/>
            <a:ext cx="3165231" cy="5043637"/>
          </a:xfrm>
          <a:prstGeom prst="rect">
            <a:avLst/>
          </a:prstGeom>
        </p:spPr>
      </p:pic>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6651" y="972152"/>
            <a:ext cx="3165231" cy="515914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3759" y="1078030"/>
            <a:ext cx="3165231" cy="525058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0867" y="926431"/>
            <a:ext cx="3165231" cy="5250581"/>
          </a:xfrm>
          <a:prstGeom prst="rect">
            <a:avLst/>
          </a:prstGeom>
        </p:spPr>
      </p:pic>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2154" y="866273"/>
            <a:ext cx="3165231" cy="5462337"/>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136" y="866273"/>
            <a:ext cx="3165231" cy="529870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0118" y="750769"/>
            <a:ext cx="3165231" cy="5693343"/>
          </a:xfrm>
          <a:prstGeom prst="rect">
            <a:avLst/>
          </a:prstGeom>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1523" y="866273"/>
            <a:ext cx="3165231" cy="5625966"/>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7131" y="774833"/>
            <a:ext cx="3165231" cy="5717406"/>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8363" y="616016"/>
            <a:ext cx="3165231" cy="6126479"/>
          </a:xfrm>
          <a:prstGeom prst="rect">
            <a:avLst/>
          </a:prstGeom>
        </p:spPr>
      </p:pic>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a:t>
            </a:r>
            <a:r>
              <a:rPr lang="zh-CN" altLang="en-US" sz="2200" b="1" dirty="0" smtClean="0">
                <a:latin typeface="微软雅黑" panose="020B0503020204020204" pitchFamily="34" charset="-122"/>
                <a:ea typeface="微软雅黑" panose="020B0503020204020204" pitchFamily="34" charset="-122"/>
              </a:rPr>
              <a:t>点</a:t>
            </a:r>
            <a:r>
              <a:rPr lang="en-US" altLang="zh-CN" sz="2200" b="1" dirty="0" smtClean="0">
                <a:latin typeface="微软雅黑" panose="020B0503020204020204" pitchFamily="34" charset="-122"/>
                <a:ea typeface="微软雅黑" panose="020B0503020204020204" pitchFamily="34" charset="-122"/>
              </a:rPr>
              <a:t>3-2</a:t>
            </a:r>
            <a:r>
              <a:rPr lang="zh-CN" altLang="en-US" sz="2200" b="1"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社区型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7128" y="1280160"/>
            <a:ext cx="2621280" cy="4572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260" y="1280160"/>
            <a:ext cx="2522220" cy="4572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043" y="1280160"/>
            <a:ext cx="2419350" cy="4572000"/>
          </a:xfrm>
          <a:prstGeom prst="rect">
            <a:avLst/>
          </a:prstGeom>
        </p:spPr>
      </p:pic>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771" y="1174283"/>
            <a:ext cx="2553153" cy="4651408"/>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967" y="1174283"/>
            <a:ext cx="2481312" cy="472119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22" y="1174283"/>
            <a:ext cx="2763330" cy="479699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695" y="1174284"/>
            <a:ext cx="2990248" cy="4870382"/>
          </a:xfrm>
          <a:prstGeom prst="rect">
            <a:avLst/>
          </a:prstGeom>
        </p:spPr>
      </p:pic>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a:t>
            </a:r>
            <a:r>
              <a:rPr lang="zh-CN" altLang="en-US" sz="2200" b="1" dirty="0" smtClean="0">
                <a:latin typeface="微软雅黑" panose="020B0503020204020204" pitchFamily="34" charset="-122"/>
                <a:ea typeface="微软雅黑" panose="020B0503020204020204" pitchFamily="34" charset="-122"/>
              </a:rPr>
              <a:t>点</a:t>
            </a:r>
            <a:r>
              <a:rPr lang="en-US" altLang="zh-CN" sz="2200" b="1" dirty="0" smtClean="0">
                <a:latin typeface="微软雅黑" panose="020B0503020204020204" pitchFamily="34" charset="-122"/>
                <a:ea typeface="微软雅黑" panose="020B0503020204020204" pitchFamily="34" charset="-122"/>
              </a:rPr>
              <a:t>3-3</a:t>
            </a:r>
            <a:r>
              <a:rPr lang="zh-CN" altLang="en-US" sz="2200" b="1"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金融</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99537" y="981778"/>
            <a:ext cx="6534150" cy="5074067"/>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知识点</a:t>
            </a:r>
            <a:r>
              <a:rPr lang="en-US" altLang="zh-CN" sz="2200" b="1" dirty="0">
                <a:latin typeface="微软雅黑" panose="020B0503020204020204" pitchFamily="34" charset="-122"/>
                <a:ea typeface="微软雅黑" panose="020B0503020204020204" pitchFamily="34" charset="-122"/>
              </a:rPr>
              <a:t>1-1</a:t>
            </a:r>
            <a:r>
              <a:rPr lang="zh-CN" altLang="en-US" sz="22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使用AppGallery Connect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0" y="761765"/>
            <a:ext cx="12192000" cy="1198880"/>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HarmonyOS是一款面向万物互联时代的、全新的分布式操作系统。运行在HarmonyOS的应用分为两种形态：</a:t>
            </a:r>
            <a:endParaRPr lang="zh-CN" altLang="en-US" sz="1600" dirty="0">
              <a:latin typeface="微软雅黑" panose="020B0503020204020204" pitchFamily="34" charset="-122"/>
              <a:ea typeface="微软雅黑" panose="020B0503020204020204" pitchFamily="34" charset="-122"/>
              <a:sym typeface="+mn-ea"/>
            </a:endParaRPr>
          </a:p>
          <a:p>
            <a:pPr lvl="1" fontAlgn="auto">
              <a:lnSpc>
                <a:spcPct val="150000"/>
              </a:lnSpc>
            </a:pPr>
            <a:r>
              <a:rPr lang="zh-CN" altLang="en-US" sz="1600" dirty="0">
                <a:latin typeface="微软雅黑" panose="020B0503020204020204" pitchFamily="34" charset="-122"/>
                <a:ea typeface="微软雅黑" panose="020B0503020204020204" pitchFamily="34" charset="-122"/>
                <a:sym typeface="+mn-ea"/>
              </a:rPr>
              <a:t>传统方式的需要安装的应用（即传统概念中的HarmonyOS应用，简称应用）。</a:t>
            </a:r>
            <a:endParaRPr lang="zh-CN" altLang="en-US" sz="1600" dirty="0">
              <a:latin typeface="微软雅黑" panose="020B0503020204020204" pitchFamily="34" charset="-122"/>
              <a:ea typeface="微软雅黑" panose="020B0503020204020204" pitchFamily="34" charset="-122"/>
              <a:sym typeface="+mn-ea"/>
            </a:endParaRPr>
          </a:p>
          <a:p>
            <a:pPr lvl="1" fontAlgn="auto">
              <a:lnSpc>
                <a:spcPct val="150000"/>
              </a:lnSpc>
            </a:pPr>
            <a:r>
              <a:rPr lang="zh-CN" altLang="en-US" sz="1600" dirty="0">
                <a:latin typeface="微软雅黑" panose="020B0503020204020204" pitchFamily="34" charset="-122"/>
                <a:ea typeface="微软雅黑" panose="020B0503020204020204" pitchFamily="34" charset="-122"/>
                <a:sym typeface="+mn-ea"/>
              </a:rPr>
              <a:t>提供特定功能、免安装的应用（即HarmonyOS原子化服务，简称服务）。</a:t>
            </a:r>
            <a:endParaRPr lang="zh-CN" altLang="en-US" sz="16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760855" y="2096135"/>
            <a:ext cx="8420100" cy="45859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a:t>
            </a:r>
            <a:r>
              <a:rPr lang="zh-CN" altLang="en-US" sz="2200" b="1" dirty="0" smtClean="0">
                <a:latin typeface="微软雅黑" panose="020B0503020204020204" pitchFamily="34" charset="-122"/>
                <a:ea typeface="微软雅黑" panose="020B0503020204020204" pitchFamily="34" charset="-122"/>
              </a:rPr>
              <a:t>点</a:t>
            </a:r>
            <a:r>
              <a:rPr lang="en-US" altLang="zh-CN" sz="2200" b="1" dirty="0" smtClean="0">
                <a:latin typeface="微软雅黑" panose="020B0503020204020204" pitchFamily="34" charset="-122"/>
                <a:ea typeface="微软雅黑" panose="020B0503020204020204" pitchFamily="34" charset="-122"/>
              </a:rPr>
              <a:t>3-4</a:t>
            </a:r>
            <a:r>
              <a:rPr lang="zh-CN" altLang="en-US" sz="2200" b="1"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购物</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Screenshot_2022-09-13T230743"/>
          <p:cNvPicPr>
            <a:picLocks noChangeAspect="1"/>
          </p:cNvPicPr>
          <p:nvPr/>
        </p:nvPicPr>
        <p:blipFill>
          <a:blip r:embed="rId1"/>
          <a:stretch>
            <a:fillRect/>
          </a:stretch>
        </p:blipFill>
        <p:spPr>
          <a:xfrm>
            <a:off x="1523365" y="911225"/>
            <a:ext cx="3164840" cy="5314315"/>
          </a:xfrm>
          <a:prstGeom prst="rect">
            <a:avLst/>
          </a:prstGeom>
        </p:spPr>
      </p:pic>
      <p:pic>
        <p:nvPicPr>
          <p:cNvPr id="5" name="图片 4" descr="Screenshot_2022-09-13T230747"/>
          <p:cNvPicPr>
            <a:picLocks noChangeAspect="1"/>
          </p:cNvPicPr>
          <p:nvPr/>
        </p:nvPicPr>
        <p:blipFill>
          <a:blip r:embed="rId2"/>
          <a:stretch>
            <a:fillRect/>
          </a:stretch>
        </p:blipFill>
        <p:spPr>
          <a:xfrm>
            <a:off x="5864860" y="853440"/>
            <a:ext cx="3164840" cy="5690870"/>
          </a:xfrm>
          <a:prstGeom prst="rect">
            <a:avLst/>
          </a:prstGeom>
        </p:spPr>
      </p:pic>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885825" y="902335"/>
            <a:ext cx="3346450" cy="5480050"/>
          </a:xfrm>
          <a:prstGeom prst="rect">
            <a:avLst/>
          </a:prstGeom>
        </p:spPr>
      </p:pic>
      <p:pic>
        <p:nvPicPr>
          <p:cNvPr id="7" name="图片 6"/>
          <p:cNvPicPr>
            <a:picLocks noChangeAspect="1"/>
          </p:cNvPicPr>
          <p:nvPr/>
        </p:nvPicPr>
        <p:blipFill>
          <a:blip r:embed="rId3"/>
          <a:stretch>
            <a:fillRect/>
          </a:stretch>
        </p:blipFill>
        <p:spPr>
          <a:xfrm>
            <a:off x="5720715" y="902335"/>
            <a:ext cx="3609975" cy="5530215"/>
          </a:xfrm>
          <a:prstGeom prst="rect">
            <a:avLst/>
          </a:prstGeom>
        </p:spPr>
      </p:pic>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292225" y="1200150"/>
            <a:ext cx="3188970" cy="5397500"/>
          </a:xfrm>
          <a:prstGeom prst="rect">
            <a:avLst/>
          </a:prstGeom>
        </p:spPr>
      </p:pic>
      <p:pic>
        <p:nvPicPr>
          <p:cNvPr id="6" name="图片 5"/>
          <p:cNvPicPr>
            <a:picLocks noChangeAspect="1"/>
          </p:cNvPicPr>
          <p:nvPr/>
        </p:nvPicPr>
        <p:blipFill>
          <a:blip r:embed="rId2"/>
          <a:stretch>
            <a:fillRect/>
          </a:stretch>
        </p:blipFill>
        <p:spPr>
          <a:xfrm>
            <a:off x="5970270" y="1134110"/>
            <a:ext cx="3192145" cy="5530215"/>
          </a:xfrm>
          <a:prstGeom prst="rect">
            <a:avLst/>
          </a:prstGeom>
        </p:spPr>
      </p:pic>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302" y="165173"/>
            <a:ext cx="6485688" cy="460375"/>
          </a:xfrm>
          <a:prstGeom prst="rect">
            <a:avLst/>
          </a:prstGeom>
          <a:noFill/>
        </p:spPr>
        <p:txBody>
          <a:bodyPr wrap="square">
            <a:spAutoFit/>
          </a:bodyPr>
          <a:lstStyle/>
          <a:p>
            <a:r>
              <a:rPr lang="zh-CN" altLang="en-US" sz="2200" b="1" dirty="0">
                <a:latin typeface="微软雅黑" panose="020B0503020204020204" pitchFamily="34" charset="-122"/>
                <a:ea typeface="微软雅黑" panose="020B0503020204020204" pitchFamily="34" charset="-122"/>
              </a:rPr>
              <a:t>知识</a:t>
            </a:r>
            <a:r>
              <a:rPr lang="zh-CN" altLang="en-US" sz="2200" b="1" dirty="0" smtClean="0">
                <a:latin typeface="微软雅黑" panose="020B0503020204020204" pitchFamily="34" charset="-122"/>
                <a:ea typeface="微软雅黑" panose="020B0503020204020204" pitchFamily="34" charset="-122"/>
              </a:rPr>
              <a:t>点</a:t>
            </a:r>
            <a:r>
              <a:rPr lang="en-US" altLang="zh-CN" sz="2200" b="1" dirty="0" smtClean="0">
                <a:latin typeface="微软雅黑" panose="020B0503020204020204" pitchFamily="34" charset="-122"/>
                <a:ea typeface="微软雅黑" panose="020B0503020204020204" pitchFamily="34" charset="-122"/>
              </a:rPr>
              <a:t>3-5</a:t>
            </a:r>
            <a:r>
              <a:rPr lang="zh-CN" altLang="en-US" sz="2200" b="1"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自选项目</a:t>
            </a:r>
            <a:endParaRPr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218171" y="930526"/>
            <a:ext cx="8964329" cy="369332"/>
          </a:xfrm>
          <a:prstGeom prst="rect">
            <a:avLst/>
          </a:prstGeom>
        </p:spPr>
        <p:txBody>
          <a:bodyPr wrap="square">
            <a:spAutoFit/>
          </a:bodyPr>
          <a:lstStyle/>
          <a:p>
            <a:r>
              <a:rPr lang="zh-CN" altLang="en-US" dirty="0"/>
              <a:t>根据自己兴趣自选项目类型，完成一个完整的鸿蒙应用项目！</a:t>
            </a:r>
            <a:endParaRPr lang="zh-CN" altLang="en-US" dirty="0"/>
          </a:p>
        </p:txBody>
      </p:sp>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ctrTitle"/>
          </p:nvPr>
        </p:nvSpPr>
        <p:spPr>
          <a:xfrm>
            <a:off x="1157748" y="2890324"/>
            <a:ext cx="9876503" cy="701027"/>
          </a:xfrm>
        </p:spPr>
        <p:txBody>
          <a:bodyPr anchor="ctr">
            <a:normAutofit fontScale="90000"/>
          </a:bodyPr>
          <a:lstStyle/>
          <a:p>
            <a:pPr>
              <a:lnSpc>
                <a:spcPct val="150000"/>
              </a:lnSpc>
            </a:pPr>
            <a:r>
              <a:rPr lang="en-US" altLang="zh-CN" sz="3300" b="1" dirty="0">
                <a:latin typeface="微软雅黑" panose="020B0503020204020204" pitchFamily="34" charset="-122"/>
                <a:ea typeface="微软雅黑" panose="020B0503020204020204" pitchFamily="34" charset="-122"/>
              </a:rPr>
              <a:t>THANKS</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5588838"/>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浏览器要求</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推荐您使用如下浏览器访问华为</a:t>
            </a:r>
            <a:r>
              <a:rPr lang="en-US" altLang="zh-CN" sz="1600" dirty="0" err="1">
                <a:latin typeface="微软雅黑" panose="020B0503020204020204" pitchFamily="34" charset="-122"/>
                <a:ea typeface="微软雅黑" panose="020B0503020204020204" pitchFamily="34" charset="-122"/>
                <a:sym typeface="+mn-ea"/>
              </a:rPr>
              <a:t>AppGallery</a:t>
            </a:r>
            <a:r>
              <a:rPr lang="en-US" altLang="zh-CN" sz="1600" dirty="0">
                <a:latin typeface="微软雅黑" panose="020B0503020204020204" pitchFamily="34" charset="-122"/>
                <a:ea typeface="微软雅黑" panose="020B0503020204020204" pitchFamily="34" charset="-122"/>
                <a:sym typeface="+mn-ea"/>
              </a:rPr>
              <a:t> Connect</a:t>
            </a:r>
            <a:r>
              <a:rPr lang="zh-CN" altLang="en-US" sz="1600" dirty="0">
                <a:latin typeface="微软雅黑" panose="020B0503020204020204" pitchFamily="34" charset="-122"/>
                <a:ea typeface="微软雅黑" panose="020B0503020204020204" pitchFamily="34" charset="-122"/>
                <a:sym typeface="+mn-ea"/>
              </a:rPr>
              <a:t>（以下简称</a:t>
            </a:r>
            <a:r>
              <a:rPr lang="en-US" altLang="zh-CN" sz="1600" dirty="0">
                <a:latin typeface="微软雅黑" panose="020B0503020204020204" pitchFamily="34" charset="-122"/>
                <a:ea typeface="微软雅黑" panose="020B0503020204020204" pitchFamily="34" charset="-122"/>
                <a:sym typeface="+mn-ea"/>
              </a:rPr>
              <a:t>AGC</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Google Chrome</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Firefox</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Microsoft Edge</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注册华为开发者帐号</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要在</a:t>
            </a:r>
            <a:r>
              <a:rPr lang="en-US" altLang="zh-CN" sz="1600" dirty="0">
                <a:latin typeface="微软雅黑" panose="020B0503020204020204" pitchFamily="34" charset="-122"/>
                <a:ea typeface="微软雅黑" panose="020B0503020204020204" pitchFamily="34" charset="-122"/>
                <a:sym typeface="+mn-ea"/>
              </a:rPr>
              <a:t>AGC</a:t>
            </a:r>
            <a:r>
              <a:rPr lang="zh-CN" altLang="en-US" sz="1600" dirty="0">
                <a:latin typeface="微软雅黑" panose="020B0503020204020204" pitchFamily="34" charset="-122"/>
                <a:ea typeface="微软雅黑" panose="020B0503020204020204" pitchFamily="34" charset="-122"/>
                <a:sym typeface="+mn-ea"/>
              </a:rPr>
              <a:t>中发布应用或使用</a:t>
            </a:r>
            <a:r>
              <a:rPr lang="en-US" altLang="zh-CN" sz="1600" dirty="0">
                <a:latin typeface="微软雅黑" panose="020B0503020204020204" pitchFamily="34" charset="-122"/>
                <a:ea typeface="微软雅黑" panose="020B0503020204020204" pitchFamily="34" charset="-122"/>
                <a:sym typeface="+mn-ea"/>
              </a:rPr>
              <a:t>AGC</a:t>
            </a:r>
            <a:r>
              <a:rPr lang="zh-CN" altLang="en-US" sz="1600" dirty="0">
                <a:latin typeface="微软雅黑" panose="020B0503020204020204" pitchFamily="34" charset="-122"/>
                <a:ea typeface="微软雅黑" panose="020B0503020204020204" pitchFamily="34" charset="-122"/>
                <a:sym typeface="+mn-ea"/>
              </a:rPr>
              <a:t>的服务，您需要先注册一个华为开发者帐号。华为开发者帐号基于华为帐号进行实名认证即可。</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注册华为帐号</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您可以前往华为开发者联盟官网进行华为帐号注册，具体请参见注册帐号。如果您已经拥有华为帐号，可跳过本步骤。</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实名认证</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帐号注册完后，需要完成实名认证才能享受华为开放的各类能力和服务，您可以选择认证成为企业开发者或个人开发者，企业开发者比个人开发者享受的服务更多，具体介绍请参见实名认证介绍。</a:t>
            </a:r>
            <a:endParaRPr lang="zh-CN" altLang="en-US" sz="16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787523"/>
          </a:xfrm>
          <a:prstGeom prst="rect">
            <a:avLst/>
          </a:prstGeom>
          <a:noFill/>
        </p:spPr>
        <p:txBody>
          <a:bodyPr wrap="square">
            <a:spAutoFit/>
          </a:bodyPr>
          <a:lstStyle/>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登录</a:t>
            </a:r>
            <a:r>
              <a:rPr lang="en-US" altLang="zh-CN" sz="1600" dirty="0">
                <a:latin typeface="微软雅黑" panose="020B0503020204020204" pitchFamily="34" charset="-122"/>
                <a:ea typeface="微软雅黑" panose="020B0503020204020204" pitchFamily="34" charset="-122"/>
                <a:sym typeface="+mn-ea"/>
              </a:rPr>
              <a:t>AGC</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在浏览器中访问</a:t>
            </a:r>
            <a:r>
              <a:rPr lang="en-US" altLang="zh-CN" sz="1600" dirty="0" err="1">
                <a:latin typeface="微软雅黑" panose="020B0503020204020204" pitchFamily="34" charset="-122"/>
                <a:ea typeface="微软雅黑" panose="020B0503020204020204" pitchFamily="34" charset="-122"/>
                <a:sym typeface="+mn-ea"/>
              </a:rPr>
              <a:t>AppGallery</a:t>
            </a:r>
            <a:r>
              <a:rPr lang="en-US" altLang="zh-CN" sz="1600" dirty="0">
                <a:latin typeface="微软雅黑" panose="020B0503020204020204" pitchFamily="34" charset="-122"/>
                <a:ea typeface="微软雅黑" panose="020B0503020204020204" pitchFamily="34" charset="-122"/>
                <a:sym typeface="+mn-ea"/>
              </a:rPr>
              <a:t> Connect</a:t>
            </a:r>
            <a:r>
              <a:rPr lang="zh-CN" altLang="en-US" sz="1600" dirty="0">
                <a:latin typeface="微软雅黑" panose="020B0503020204020204" pitchFamily="34" charset="-122"/>
                <a:ea typeface="微软雅黑" panose="020B0503020204020204" pitchFamily="34" charset="-122"/>
                <a:sym typeface="+mn-ea"/>
              </a:rPr>
              <a:t>首页。</a:t>
            </a:r>
            <a:endParaRPr lang="zh-CN" altLang="en-US" sz="16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0754" y="1607066"/>
            <a:ext cx="9570492" cy="50857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761765"/>
            <a:ext cx="12192000" cy="3415030"/>
          </a:xfrm>
          <a:prstGeom prst="rect">
            <a:avLst/>
          </a:prstGeom>
          <a:noFill/>
        </p:spPr>
        <p:txBody>
          <a:bodyPr wrap="square">
            <a:spAutoFit/>
          </a:bodyPr>
          <a:lstStyle/>
          <a:p>
            <a:pPr fontAlgn="auto">
              <a:lnSpc>
                <a:spcPct val="150000"/>
              </a:lnSpc>
            </a:pP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我的应用”和“我的项目”的关系</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“我的应用”中的应用都可以包含在我的项目中。“我的应用”中的服务和应用只能是华为应用市场上发布的应用，因此，只包括</a:t>
            </a:r>
            <a:r>
              <a:rPr lang="en-US" altLang="zh-CN" sz="1600" dirty="0">
                <a:latin typeface="微软雅黑" panose="020B0503020204020204" pitchFamily="34" charset="-122"/>
                <a:ea typeface="微软雅黑" panose="020B0503020204020204" pitchFamily="34" charset="-122"/>
                <a:sym typeface="+mn-ea"/>
              </a:rPr>
              <a:t>Android</a:t>
            </a:r>
            <a:r>
              <a:rPr lang="zh-CN" altLang="en-US" sz="1600" dirty="0">
                <a:latin typeface="微软雅黑" panose="020B0503020204020204" pitchFamily="34" charset="-122"/>
                <a:ea typeface="微软雅黑" panose="020B0503020204020204" pitchFamily="34" charset="-122"/>
                <a:sym typeface="+mn-ea"/>
              </a:rPr>
              <a:t>应用、快应用，不包括</a:t>
            </a:r>
            <a:r>
              <a:rPr lang="en-US" altLang="zh-CN" sz="1600" dirty="0">
                <a:latin typeface="微软雅黑" panose="020B0503020204020204" pitchFamily="34" charset="-122"/>
                <a:ea typeface="微软雅黑" panose="020B0503020204020204" pitchFamily="34" charset="-122"/>
                <a:sym typeface="+mn-ea"/>
              </a:rPr>
              <a:t>iOS</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Web</a:t>
            </a:r>
            <a:r>
              <a:rPr lang="zh-CN" altLang="en-US" sz="1600" dirty="0">
                <a:latin typeface="微软雅黑" panose="020B0503020204020204" pitchFamily="34" charset="-122"/>
                <a:ea typeface="微软雅黑" panose="020B0503020204020204" pitchFamily="34" charset="-122"/>
                <a:sym typeface="+mn-ea"/>
              </a:rPr>
              <a:t>。而我的项目中则可以创建</a:t>
            </a:r>
            <a:r>
              <a:rPr lang="en-US" altLang="zh-CN" sz="1600" dirty="0">
                <a:latin typeface="微软雅黑" panose="020B0503020204020204" pitchFamily="34" charset="-122"/>
                <a:ea typeface="微软雅黑" panose="020B0503020204020204" pitchFamily="34" charset="-122"/>
                <a:sym typeface="+mn-ea"/>
              </a:rPr>
              <a:t>iOS</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a:latin typeface="微软雅黑" panose="020B0503020204020204" pitchFamily="34" charset="-122"/>
                <a:ea typeface="微软雅黑" panose="020B0503020204020204" pitchFamily="34" charset="-122"/>
                <a:sym typeface="+mn-ea"/>
              </a:rPr>
              <a:t>Web</a:t>
            </a:r>
            <a:r>
              <a:rPr lang="zh-CN" altLang="en-US" sz="1600" dirty="0">
                <a:latin typeface="微软雅黑" panose="020B0503020204020204" pitchFamily="34" charset="-122"/>
                <a:ea typeface="微软雅黑" panose="020B0503020204020204" pitchFamily="34" charset="-122"/>
                <a:sym typeface="+mn-ea"/>
              </a:rPr>
              <a:t>应用。当前，在”我的应用”中创建应用时，可以选择将应用添加到某个项目中，也可以选择不添加到任何项目中，但是不归属任何项目的应用将无法使用“我的项目”中的服务。您也可以在”我的项目”中先创建一个项目，然后向项目中添加应用。</a:t>
            </a: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1600" dirty="0">
                <a:latin typeface="微软雅黑" panose="020B0503020204020204" pitchFamily="34" charset="-122"/>
                <a:ea typeface="微软雅黑" panose="020B0503020204020204" pitchFamily="34" charset="-122"/>
                <a:sym typeface="+mn-ea"/>
              </a:rPr>
              <a:t>“我的项目”中的服务和应用与在华为应用市场发布没有必然的关系。即使不在华为应用市场发布的应用，或者在其他平台构建的应用，或者有其他渠道变体的应用，均可以在“我的项目”中添加。</a:t>
            </a:r>
            <a:endParaRPr lang="en-US" altLang="zh-CN" sz="1600" dirty="0">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sz="16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KSO_WM_UNIT_PLACING_PICTURE_USER_VIEWPORT" val="{&quot;height&quot;:2403.444094488189,&quot;width&quot;:19200}"/>
</p:tagLst>
</file>

<file path=ppt/tags/tag2.xml><?xml version="1.0" encoding="utf-8"?>
<p:tagLst xmlns:p="http://schemas.openxmlformats.org/presentationml/2006/main">
  <p:tag name="KSO_WM_UNIT_PLACING_PICTURE_USER_VIEWPORT" val="{&quot;height&quot;:7935,&quot;width&quot;:13950}"/>
</p:tagLst>
</file>

<file path=ppt/tags/tag3.xml><?xml version="1.0" encoding="utf-8"?>
<p:tagLst xmlns:p="http://schemas.openxmlformats.org/presentationml/2006/main">
  <p:tag name="KSO_WM_UNIT_PLACING_PICTURE_USER_VIEWPORT" val="{&quot;height&quot;:7513,&quot;width&quot;:3551}"/>
</p:tagLst>
</file>

<file path=ppt/tags/tag4.xml><?xml version="1.0" encoding="utf-8"?>
<p:tagLst xmlns:p="http://schemas.openxmlformats.org/presentationml/2006/main">
  <p:tag name="COMMONDATA" val="eyJoZGlkIjoiOWRhNDI2MDM5OGI0YThkZWEzNDA5ZWYxZDNiZDFlYTQifQ=="/>
  <p:tag name="KSO_WPP_MARK_KEY" val="04e98183-75cb-4a9b-b961-8e88ef81923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6618</Words>
  <Application>WPS 演示</Application>
  <PresentationFormat>宽屏</PresentationFormat>
  <Paragraphs>335</Paragraphs>
  <Slides>64</Slides>
  <Notes>61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64</vt:i4>
      </vt:variant>
    </vt:vector>
  </HeadingPairs>
  <TitlesOfParts>
    <vt:vector size="75" baseType="lpstr">
      <vt:lpstr>Arial</vt:lpstr>
      <vt:lpstr>宋体</vt:lpstr>
      <vt:lpstr>Wingdings</vt:lpstr>
      <vt:lpstr>微软雅黑</vt:lpstr>
      <vt:lpstr>微软雅黑 Light</vt:lpstr>
      <vt:lpstr>PingFang SC</vt:lpstr>
      <vt:lpstr>Segoe Print</vt:lpstr>
      <vt:lpstr>Calibri</vt:lpstr>
      <vt:lpstr>Arial Unicode MS</vt:lpstr>
      <vt:lpstr>HarmonyOSHans-Regular</vt:lpstr>
      <vt:lpstr>Office 主题</vt:lpstr>
      <vt:lpstr>&lt;Harmony OS&gt; 鸿蒙软件应用开发技术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申请发布Profile</vt:lpstr>
      <vt:lpstr>PowerPoint 演示文稿</vt:lpstr>
      <vt:lpstr>PowerPoint 演示文稿</vt:lpstr>
      <vt:lpstr>PowerPoint 演示文稿</vt:lpstr>
      <vt:lpstr>PowerPoint 演示文稿</vt:lpstr>
      <vt:lpstr>PowerPoint 演示文稿</vt:lpstr>
      <vt:lpstr>PowerPoint 演示文稿</vt:lpstr>
      <vt:lpstr>配置应用信息</vt:lpstr>
      <vt:lpstr>PowerPoint 演示文稿</vt:lpstr>
      <vt:lpstr>PowerPoint 演示文稿</vt:lpstr>
      <vt:lpstr>PowerPoint 演示文稿</vt:lpstr>
      <vt:lpstr>PowerPoint 演示文稿</vt:lpstr>
      <vt:lpstr>PowerPoint 演示文稿</vt:lpstr>
      <vt:lpstr>发布应用（APK）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Baidu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Lv,Jiaoyan</dc:creator>
  <cp:lastModifiedBy>Administrator</cp:lastModifiedBy>
  <cp:revision>1451</cp:revision>
  <dcterms:created xsi:type="dcterms:W3CDTF">2014-03-19T14:07:00Z</dcterms:created>
  <dcterms:modified xsi:type="dcterms:W3CDTF">2022-10-19T09:45:15Z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74EE9719D11B4485A40B07984936A69B</vt:lpwstr>
  </property>
</Properties>
</file>